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0"/>
  </p:notesMasterIdLst>
  <p:handoutMasterIdLst>
    <p:handoutMasterId r:id="rId21"/>
  </p:handoutMasterIdLst>
  <p:sldIdLst>
    <p:sldId id="256" r:id="rId2"/>
    <p:sldId id="448" r:id="rId3"/>
    <p:sldId id="330" r:id="rId4"/>
    <p:sldId id="374" r:id="rId5"/>
    <p:sldId id="389" r:id="rId6"/>
    <p:sldId id="337" r:id="rId7"/>
    <p:sldId id="339" r:id="rId8"/>
    <p:sldId id="376" r:id="rId9"/>
    <p:sldId id="370" r:id="rId10"/>
    <p:sldId id="372" r:id="rId11"/>
    <p:sldId id="440" r:id="rId12"/>
    <p:sldId id="451" r:id="rId13"/>
    <p:sldId id="450" r:id="rId14"/>
    <p:sldId id="454" r:id="rId15"/>
    <p:sldId id="449" r:id="rId16"/>
    <p:sldId id="443" r:id="rId17"/>
    <p:sldId id="452" r:id="rId18"/>
    <p:sldId id="421"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9" autoAdjust="0"/>
    <p:restoredTop sz="85738" autoAdjust="0"/>
  </p:normalViewPr>
  <p:slideViewPr>
    <p:cSldViewPr showGuides="1">
      <p:cViewPr varScale="1">
        <p:scale>
          <a:sx n="66" d="100"/>
          <a:sy n="66" d="100"/>
        </p:scale>
        <p:origin x="1176" y="4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rjun\Documents\solar%20equity\MoCo\MoCO%202018%20ghg-inventory-data-summary-july-202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rjun\Documents\solar%20equity\MoCo\MoCO%202018%20ghg-inventory-data-summary-july-202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rjun\Documents\Maryland\BEE\report%20and%20models\final%20drafts\RenewMD%20report%20charts%20(3)%20Christina%2028%20May%202016%20with%20Arjun%20modfications%202016-09-22.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out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455E-4ADE-A738-F5C646F4DC8C}"/>
              </c:ext>
            </c:extLst>
          </c:dPt>
          <c:dPt>
            <c:idx val="1"/>
            <c:bubble3D val="0"/>
            <c:spPr>
              <a:solidFill>
                <a:schemeClr val="accent2"/>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455E-4ADE-A738-F5C646F4DC8C}"/>
              </c:ext>
            </c:extLst>
          </c:dPt>
          <c:dPt>
            <c:idx val="2"/>
            <c:bubble3D val="0"/>
            <c:spPr>
              <a:solidFill>
                <a:schemeClr val="accent3"/>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455E-4ADE-A738-F5C646F4DC8C}"/>
              </c:ext>
            </c:extLst>
          </c:dPt>
          <c:dPt>
            <c:idx val="3"/>
            <c:bubble3D val="0"/>
            <c:spPr>
              <a:solidFill>
                <a:schemeClr val="accent4"/>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455E-4ADE-A738-F5C646F4DC8C}"/>
              </c:ext>
            </c:extLst>
          </c:dPt>
          <c:dPt>
            <c:idx val="4"/>
            <c:bubble3D val="0"/>
            <c:spPr>
              <a:solidFill>
                <a:schemeClr val="accent5"/>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455E-4ADE-A738-F5C646F4DC8C}"/>
              </c:ext>
            </c:extLst>
          </c:dPt>
          <c:dPt>
            <c:idx val="5"/>
            <c:bubble3D val="0"/>
            <c:spPr>
              <a:solidFill>
                <a:schemeClr val="accent6"/>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B-455E-4ADE-A738-F5C646F4DC8C}"/>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dLbl>
            <c:dLbl>
              <c:idx val="3"/>
              <c:layout>
                <c:manualLayout>
                  <c:x val="3.1368825988567106E-2"/>
                  <c:y val="-1.1566635327290445E-16"/>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7-455E-4ADE-A738-F5C646F4DC8C}"/>
                </c:ext>
                <c:ext xmlns:c15="http://schemas.microsoft.com/office/drawing/2012/chart" uri="{CE6537A1-D6FC-4f65-9D91-7224C49458BB}"/>
              </c:extLst>
            </c:dLbl>
            <c:dLbl>
              <c:idx val="4"/>
              <c:layout>
                <c:manualLayout>
                  <c:x val="2.5665403081554905E-2"/>
                  <c:y val="0.1577286674461195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U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9-455E-4ADE-A738-F5C646F4DC8C}"/>
                </c:ext>
                <c:ext xmlns:c15="http://schemas.microsoft.com/office/drawing/2012/chart" uri="{CE6537A1-D6FC-4f65-9D91-7224C49458BB}"/>
              </c:extLst>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outEnd"/>
              <c:showLegendKey val="0"/>
              <c:showVal val="0"/>
              <c:showCatName val="1"/>
              <c:showSerName val="0"/>
              <c:showPercent val="1"/>
              <c:showBubbleSize val="0"/>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Outputs!$C$47:$C$52</c:f>
              <c:strCache>
                <c:ptCount val="6"/>
                <c:pt idx="0">
                  <c:v>Residential Electricity</c:v>
                </c:pt>
                <c:pt idx="1">
                  <c:v>Residential fossil fuels (NG)</c:v>
                </c:pt>
                <c:pt idx="2">
                  <c:v>Commercial Electricity</c:v>
                </c:pt>
                <c:pt idx="3">
                  <c:v>Commercial fossil fuels (NG)</c:v>
                </c:pt>
                <c:pt idx="4">
                  <c:v>Transportation fossil fuels (oil)</c:v>
                </c:pt>
                <c:pt idx="5">
                  <c:v>Rest: HFCs + wastes mainly</c:v>
                </c:pt>
              </c:strCache>
            </c:strRef>
          </c:cat>
          <c:val>
            <c:numRef>
              <c:f>Outputs!$D$47:$D$52</c:f>
              <c:numCache>
                <c:formatCode>_(* #,##0.000_);_(* \(#,##0.000\);_(* "-"??_);_(@_)</c:formatCode>
                <c:ptCount val="6"/>
                <c:pt idx="0">
                  <c:v>1.3195889999999999</c:v>
                </c:pt>
                <c:pt idx="1">
                  <c:v>1.21286</c:v>
                </c:pt>
                <c:pt idx="2">
                  <c:v>1.815768</c:v>
                </c:pt>
                <c:pt idx="3">
                  <c:v>0.88972329999999999</c:v>
                </c:pt>
                <c:pt idx="4">
                  <c:v>4.3927181715820165</c:v>
                </c:pt>
                <c:pt idx="5" formatCode="_(* #,##0.00_);_(* \(#,##0.00\);_(* &quot;-&quot;??_);_(@_)">
                  <c:v>0.91143940834441572</c:v>
                </c:pt>
              </c:numCache>
            </c:numRef>
          </c:val>
          <c:extLst xmlns:c16r2="http://schemas.microsoft.com/office/drawing/2015/06/chart">
            <c:ext xmlns:c16="http://schemas.microsoft.com/office/drawing/2014/chart" uri="{C3380CC4-5D6E-409C-BE32-E72D297353CC}">
              <c16:uniqueId val="{0000000C-455E-4ADE-A738-F5C646F4DC8C}"/>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dirty="0"/>
              <a:t>Total primary energy input, trillion Btu</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'Chapter 7'!$A$154</c:f>
              <c:strCache>
                <c:ptCount val="1"/>
                <c:pt idx="0">
                  <c:v>Total electricity use</c:v>
                </c:pt>
              </c:strCache>
            </c:strRef>
          </c:tx>
          <c:spPr>
            <a:solidFill>
              <a:schemeClr val="accent1"/>
            </a:solidFill>
            <a:ln>
              <a:noFill/>
            </a:ln>
            <a:effectLst/>
          </c:spPr>
          <c:invertIfNegative val="0"/>
          <c:cat>
            <c:strRef>
              <c:f>'Chapter 7'!$B$153:$D$153</c:f>
              <c:strCache>
                <c:ptCount val="3"/>
                <c:pt idx="0">
                  <c:v>2011</c:v>
                </c:pt>
                <c:pt idx="1">
                  <c:v>2050 BAU</c:v>
                </c:pt>
                <c:pt idx="2">
                  <c:v>2050 CPS</c:v>
                </c:pt>
              </c:strCache>
            </c:strRef>
          </c:cat>
          <c:val>
            <c:numRef>
              <c:f>'Chapter 7'!$B$154:$D$154</c:f>
              <c:numCache>
                <c:formatCode>General</c:formatCode>
                <c:ptCount val="3"/>
                <c:pt idx="0" formatCode="#,##0">
                  <c:v>217.01144268905125</c:v>
                </c:pt>
                <c:pt idx="1">
                  <c:v>284</c:v>
                </c:pt>
                <c:pt idx="2">
                  <c:v>263</c:v>
                </c:pt>
              </c:numCache>
            </c:numRef>
          </c:val>
          <c:extLst xmlns:c16r2="http://schemas.microsoft.com/office/drawing/2015/06/chart">
            <c:ext xmlns:c16="http://schemas.microsoft.com/office/drawing/2014/chart" uri="{C3380CC4-5D6E-409C-BE32-E72D297353CC}">
              <c16:uniqueId val="{00000000-F8C4-46A0-A99E-1E5E5B9F1DC6}"/>
            </c:ext>
          </c:extLst>
        </c:ser>
        <c:ser>
          <c:idx val="1"/>
          <c:order val="1"/>
          <c:tx>
            <c:strRef>
              <c:f>'Chapter 7'!$A$155</c:f>
              <c:strCache>
                <c:ptCount val="1"/>
                <c:pt idx="0">
                  <c:v>Total direct fuel use</c:v>
                </c:pt>
              </c:strCache>
            </c:strRef>
          </c:tx>
          <c:spPr>
            <a:solidFill>
              <a:schemeClr val="accent2"/>
            </a:solidFill>
            <a:ln>
              <a:noFill/>
            </a:ln>
            <a:effectLst/>
          </c:spPr>
          <c:invertIfNegative val="0"/>
          <c:cat>
            <c:strRef>
              <c:f>'Chapter 7'!$B$153:$D$153</c:f>
              <c:strCache>
                <c:ptCount val="3"/>
                <c:pt idx="0">
                  <c:v>2011</c:v>
                </c:pt>
                <c:pt idx="1">
                  <c:v>2050 BAU</c:v>
                </c:pt>
                <c:pt idx="2">
                  <c:v>2050 CPS</c:v>
                </c:pt>
              </c:strCache>
            </c:strRef>
          </c:cat>
          <c:val>
            <c:numRef>
              <c:f>'Chapter 7'!$B$155:$D$155</c:f>
              <c:numCache>
                <c:formatCode>General</c:formatCode>
                <c:ptCount val="3"/>
                <c:pt idx="0" formatCode="0">
                  <c:v>709.68</c:v>
                </c:pt>
                <c:pt idx="1">
                  <c:v>711</c:v>
                </c:pt>
                <c:pt idx="2">
                  <c:v>146</c:v>
                </c:pt>
              </c:numCache>
            </c:numRef>
          </c:val>
          <c:extLst xmlns:c16r2="http://schemas.microsoft.com/office/drawing/2015/06/chart">
            <c:ext xmlns:c16="http://schemas.microsoft.com/office/drawing/2014/chart" uri="{C3380CC4-5D6E-409C-BE32-E72D297353CC}">
              <c16:uniqueId val="{00000001-F8C4-46A0-A99E-1E5E5B9F1DC6}"/>
            </c:ext>
          </c:extLst>
        </c:ser>
        <c:ser>
          <c:idx val="2"/>
          <c:order val="2"/>
          <c:tx>
            <c:strRef>
              <c:f>'Chapter 7'!$A$156</c:f>
              <c:strCache>
                <c:ptCount val="1"/>
                <c:pt idx="0">
                  <c:v>T&amp;D losses</c:v>
                </c:pt>
              </c:strCache>
            </c:strRef>
          </c:tx>
          <c:spPr>
            <a:solidFill>
              <a:schemeClr val="accent3"/>
            </a:solidFill>
            <a:ln>
              <a:noFill/>
            </a:ln>
            <a:effectLst/>
          </c:spPr>
          <c:invertIfNegative val="0"/>
          <c:cat>
            <c:strRef>
              <c:f>'Chapter 7'!$B$153:$D$153</c:f>
              <c:strCache>
                <c:ptCount val="3"/>
                <c:pt idx="0">
                  <c:v>2011</c:v>
                </c:pt>
                <c:pt idx="1">
                  <c:v>2050 BAU</c:v>
                </c:pt>
                <c:pt idx="2">
                  <c:v>2050 CPS</c:v>
                </c:pt>
              </c:strCache>
            </c:strRef>
          </c:cat>
          <c:val>
            <c:numRef>
              <c:f>'Chapter 7'!$B$156:$D$156</c:f>
              <c:numCache>
                <c:formatCode>General</c:formatCode>
                <c:ptCount val="3"/>
                <c:pt idx="0" formatCode="#,##0">
                  <c:v>13.594876208530806</c:v>
                </c:pt>
                <c:pt idx="1">
                  <c:v>18</c:v>
                </c:pt>
                <c:pt idx="2">
                  <c:v>19</c:v>
                </c:pt>
              </c:numCache>
            </c:numRef>
          </c:val>
          <c:extLst xmlns:c16r2="http://schemas.microsoft.com/office/drawing/2015/06/chart">
            <c:ext xmlns:c16="http://schemas.microsoft.com/office/drawing/2014/chart" uri="{C3380CC4-5D6E-409C-BE32-E72D297353CC}">
              <c16:uniqueId val="{00000002-F8C4-46A0-A99E-1E5E5B9F1DC6}"/>
            </c:ext>
          </c:extLst>
        </c:ser>
        <c:ser>
          <c:idx val="3"/>
          <c:order val="3"/>
          <c:tx>
            <c:strRef>
              <c:f>'Chapter 7'!$A$157</c:f>
              <c:strCache>
                <c:ptCount val="1"/>
                <c:pt idx="0">
                  <c:v>Electricity losses (H2 for elec. &amp; DC to AC)</c:v>
                </c:pt>
              </c:strCache>
            </c:strRef>
          </c:tx>
          <c:spPr>
            <a:solidFill>
              <a:schemeClr val="accent4"/>
            </a:solidFill>
            <a:ln>
              <a:noFill/>
            </a:ln>
            <a:effectLst/>
          </c:spPr>
          <c:invertIfNegative val="0"/>
          <c:cat>
            <c:strRef>
              <c:f>'Chapter 7'!$B$153:$D$153</c:f>
              <c:strCache>
                <c:ptCount val="3"/>
                <c:pt idx="0">
                  <c:v>2011</c:v>
                </c:pt>
                <c:pt idx="1">
                  <c:v>2050 BAU</c:v>
                </c:pt>
                <c:pt idx="2">
                  <c:v>2050 CPS</c:v>
                </c:pt>
              </c:strCache>
            </c:strRef>
          </c:cat>
          <c:val>
            <c:numRef>
              <c:f>'Chapter 7'!$B$157:$D$157</c:f>
              <c:numCache>
                <c:formatCode>General</c:formatCode>
                <c:ptCount val="3"/>
                <c:pt idx="0" formatCode="#,##0">
                  <c:v>477.7251184834123</c:v>
                </c:pt>
                <c:pt idx="1">
                  <c:v>557</c:v>
                </c:pt>
                <c:pt idx="2">
                  <c:v>123</c:v>
                </c:pt>
              </c:numCache>
            </c:numRef>
          </c:val>
          <c:extLst xmlns:c16r2="http://schemas.microsoft.com/office/drawing/2015/06/chart">
            <c:ext xmlns:c16="http://schemas.microsoft.com/office/drawing/2014/chart" uri="{C3380CC4-5D6E-409C-BE32-E72D297353CC}">
              <c16:uniqueId val="{00000003-F8C4-46A0-A99E-1E5E5B9F1DC6}"/>
            </c:ext>
          </c:extLst>
        </c:ser>
        <c:dLbls>
          <c:showLegendKey val="0"/>
          <c:showVal val="0"/>
          <c:showCatName val="0"/>
          <c:showSerName val="0"/>
          <c:showPercent val="0"/>
          <c:showBubbleSize val="0"/>
        </c:dLbls>
        <c:gapWidth val="150"/>
        <c:overlap val="100"/>
        <c:axId val="286558088"/>
        <c:axId val="286554952"/>
      </c:barChart>
      <c:barChart>
        <c:barDir val="col"/>
        <c:grouping val="stacked"/>
        <c:varyColors val="0"/>
        <c:ser>
          <c:idx val="4"/>
          <c:order val="4"/>
          <c:tx>
            <c:strRef>
              <c:f>'Chapter 7'!$A$158</c:f>
              <c:strCache>
                <c:ptCount val="1"/>
                <c:pt idx="0">
                  <c:v>Total primary energy input</c:v>
                </c:pt>
              </c:strCache>
            </c:strRef>
          </c:tx>
          <c:spPr>
            <a:noFill/>
            <a:ln>
              <a:solidFill>
                <a:schemeClr val="lt1"/>
              </a:solidFill>
            </a:ln>
            <a:effectLst/>
          </c:spPr>
          <c:invertIfNegative val="0"/>
          <c:dLbls>
            <c:dLbl>
              <c:idx val="0"/>
              <c:layout>
                <c:manualLayout>
                  <c:x val="-2.7777777777777779E-3"/>
                  <c:y val="-0.27988407699037621"/>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F8C4-46A0-A99E-1E5E5B9F1DC6}"/>
                </c:ext>
                <c:ext xmlns:c15="http://schemas.microsoft.com/office/drawing/2012/chart" uri="{CE6537A1-D6FC-4f65-9D91-7224C49458BB}"/>
              </c:extLst>
            </c:dLbl>
            <c:dLbl>
              <c:idx val="1"/>
              <c:layout>
                <c:manualLayout>
                  <c:x val="0"/>
                  <c:y val="-0.3129454651501896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F8C4-46A0-A99E-1E5E5B9F1DC6}"/>
                </c:ext>
                <c:ext xmlns:c15="http://schemas.microsoft.com/office/drawing/2012/chart" uri="{CE6537A1-D6FC-4f65-9D91-7224C49458BB}"/>
              </c:extLst>
            </c:dLbl>
            <c:dLbl>
              <c:idx val="2"/>
              <c:layout>
                <c:manualLayout>
                  <c:x val="0"/>
                  <c:y val="-0.14082750072907546"/>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F8C4-46A0-A99E-1E5E5B9F1DC6}"/>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'Chapter 7'!$B$153:$D$153</c:f>
              <c:strCache>
                <c:ptCount val="3"/>
                <c:pt idx="0">
                  <c:v>2011</c:v>
                </c:pt>
                <c:pt idx="1">
                  <c:v>2050 BAU</c:v>
                </c:pt>
                <c:pt idx="2">
                  <c:v>2050 CPS</c:v>
                </c:pt>
              </c:strCache>
            </c:strRef>
          </c:cat>
          <c:val>
            <c:numRef>
              <c:f>'Chapter 7'!$B$158:$D$158</c:f>
              <c:numCache>
                <c:formatCode>#,##0</c:formatCode>
                <c:ptCount val="3"/>
                <c:pt idx="0">
                  <c:v>1418.0114373809943</c:v>
                </c:pt>
                <c:pt idx="1">
                  <c:v>1570</c:v>
                </c:pt>
                <c:pt idx="2" formatCode="General">
                  <c:v>551</c:v>
                </c:pt>
              </c:numCache>
            </c:numRef>
          </c:val>
          <c:extLst xmlns:c16r2="http://schemas.microsoft.com/office/drawing/2015/06/chart">
            <c:ext xmlns:c16="http://schemas.microsoft.com/office/drawing/2014/chart" uri="{C3380CC4-5D6E-409C-BE32-E72D297353CC}">
              <c16:uniqueId val="{00000007-F8C4-46A0-A99E-1E5E5B9F1DC6}"/>
            </c:ext>
          </c:extLst>
        </c:ser>
        <c:dLbls>
          <c:showLegendKey val="0"/>
          <c:showVal val="0"/>
          <c:showCatName val="0"/>
          <c:showSerName val="0"/>
          <c:showPercent val="0"/>
          <c:showBubbleSize val="0"/>
        </c:dLbls>
        <c:gapWidth val="150"/>
        <c:overlap val="100"/>
        <c:axId val="286560440"/>
        <c:axId val="286557304"/>
      </c:barChart>
      <c:catAx>
        <c:axId val="286558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86554952"/>
        <c:crosses val="autoZero"/>
        <c:auto val="1"/>
        <c:lblAlgn val="ctr"/>
        <c:lblOffset val="100"/>
        <c:noMultiLvlLbl val="0"/>
      </c:catAx>
      <c:valAx>
        <c:axId val="2865549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86558088"/>
        <c:crosses val="autoZero"/>
        <c:crossBetween val="between"/>
      </c:valAx>
      <c:valAx>
        <c:axId val="286557304"/>
        <c:scaling>
          <c:orientation val="minMax"/>
        </c:scaling>
        <c:delete val="1"/>
        <c:axPos val="r"/>
        <c:numFmt formatCode="#,##0" sourceLinked="1"/>
        <c:majorTickMark val="out"/>
        <c:minorTickMark val="none"/>
        <c:tickLblPos val="nextTo"/>
        <c:crossAx val="286560440"/>
        <c:crosses val="max"/>
        <c:crossBetween val="between"/>
      </c:valAx>
      <c:catAx>
        <c:axId val="286560440"/>
        <c:scaling>
          <c:orientation val="minMax"/>
        </c:scaling>
        <c:delete val="1"/>
        <c:axPos val="b"/>
        <c:numFmt formatCode="General" sourceLinked="1"/>
        <c:majorTickMark val="out"/>
        <c:minorTickMark val="none"/>
        <c:tickLblPos val="nextTo"/>
        <c:crossAx val="286557304"/>
        <c:crosses val="autoZero"/>
        <c:auto val="1"/>
        <c:lblAlgn val="ctr"/>
        <c:lblOffset val="100"/>
        <c:noMultiLvlLbl val="0"/>
      </c:catAx>
      <c:spPr>
        <a:noFill/>
        <a:ln>
          <a:noFill/>
        </a:ln>
        <a:effectLst/>
      </c:spPr>
    </c:plotArea>
    <c:legend>
      <c:legendPos val="b"/>
      <c:legendEntry>
        <c:idx val="4"/>
        <c:delete val="1"/>
      </c:legendEntry>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a:defRPr sz="1200"/>
            </a:lvl1pPr>
          </a:lstStyle>
          <a:p>
            <a:fld id="{97737965-D5E3-4083-9BC3-16059A6E44F1}" type="slidenum">
              <a:rPr lang="en-US" smtClean="0"/>
              <a:pPr/>
              <a:t>‹#›</a:t>
            </a:fld>
            <a:endParaRPr lang="en-US" dirty="0"/>
          </a:p>
        </p:txBody>
      </p:sp>
    </p:spTree>
    <p:extLst>
      <p:ext uri="{BB962C8B-B14F-4D97-AF65-F5344CB8AC3E}">
        <p14:creationId xmlns:p14="http://schemas.microsoft.com/office/powerpoint/2010/main" val="22142244"/>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CC97C030-86C0-44C5-9B55-5B74361E9B85}" type="slidenum">
              <a:rPr lang="en-US" smtClean="0"/>
              <a:pPr/>
              <a:t>‹#›</a:t>
            </a:fld>
            <a:endParaRPr lang="en-US" dirty="0"/>
          </a:p>
        </p:txBody>
      </p:sp>
    </p:spTree>
    <p:extLst>
      <p:ext uri="{BB962C8B-B14F-4D97-AF65-F5344CB8AC3E}">
        <p14:creationId xmlns:p14="http://schemas.microsoft.com/office/powerpoint/2010/main" val="2922824335"/>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insulationsmart.com/stop_major_energy_loss.htm"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www.insulationsmart.com/images/Major_Air_Leaks_House.gif"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smartgrid.epri.com/"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www.smartgrid.epri.com/App_Themes/Default/Images/smart_grid_network_image.gif"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358570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Prosperous, Renewable</a:t>
            </a:r>
            <a:r>
              <a:rPr lang="en-US" baseline="0" dirty="0"/>
              <a:t> Maryland 2016.  Not updated to reflect IPCC 2018.</a:t>
            </a:r>
            <a:endParaRPr lang="en-US" dirty="0"/>
          </a:p>
          <a:p>
            <a:r>
              <a:rPr lang="en-US" dirty="0"/>
              <a:t>Includes all costs, including</a:t>
            </a:r>
            <a:r>
              <a:rPr lang="en-US" baseline="0" dirty="0"/>
              <a:t> smart grid, transportation infrastructure, efficiency, conversion of fossil fuel to efficient electric heating, and the investments needed for the transformation of the electricity system, funds for affordability and Just Transition</a:t>
            </a:r>
            <a:endParaRPr lang="en-US"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503858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104389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dirty="0"/>
          </a:p>
        </p:txBody>
      </p:sp>
    </p:spTree>
    <p:extLst>
      <p:ext uri="{BB962C8B-B14F-4D97-AF65-F5344CB8AC3E}">
        <p14:creationId xmlns:p14="http://schemas.microsoft.com/office/powerpoint/2010/main" val="3677032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 system is wasteful, polluting, mostly functioning; not robust or resilient; Maryland sends $10 billion to $12 billion per year out of state to import fuels (oil, natural gas, imported electricity mainly.</a:t>
            </a:r>
          </a:p>
          <a:p>
            <a:r>
              <a:rPr lang="en-US" dirty="0"/>
              <a:t>https://commons.wikimedia.org/wiki/File:Oil_tanker_Omala_in_Rotterdam.jpg </a:t>
            </a:r>
          </a:p>
          <a:p>
            <a:r>
              <a:rPr lang="en-US" dirty="0"/>
              <a:t>Photo</a:t>
            </a:r>
            <a:r>
              <a:rPr lang="en-US" baseline="0" dirty="0"/>
              <a:t> by Danny Cornelissen</a:t>
            </a:r>
            <a:endParaRPr lang="en-US"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202712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 Amos plant: Harry Schaeffer, NARA</a:t>
            </a:r>
            <a:r>
              <a:rPr lang="en-US" baseline="0" dirty="0"/>
              <a:t> at https://commons.wikimedia.org/wiki/File:CLOUD_OF_STEAM_RISES_FROM_ONE_OF_THE_MASSIVE_COOLING_TOWERS_OF_THE_JOHN_AMOS_POWER_PLANT_NEAR_NITRO_ON_THE_KANAWHA..._-_NARA_-_551184.jpg; Cattenhom: Seffan Kuhn at https://commons.wikimedia.org/wiki/Nuclear_power_plant#/media/File:Nuclear_Power_Plant_Cattenom.jpg </a:t>
            </a:r>
            <a:endParaRPr lang="en-US"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904850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Incandescent bulb: De Benutzer KMJ, at https://commons.wikimedia.org/wiki/File:Gluehlampe_01_KMJ.jpg.   LED bulb: Dinkar Shukla, at https://commons.wikimedia.org/wiki/File:LED_BULB.jpg </a:t>
            </a:r>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931240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Source: https://www.fueleconomy.gov/feg/atv.shtml</a:t>
            </a:r>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02173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Source: Home: Icynene Corporation:</a:t>
            </a:r>
            <a:r>
              <a:rPr lang="en-US" baseline="0" dirty="0"/>
              <a:t> </a:t>
            </a:r>
            <a:r>
              <a:rPr lang="en-US" sz="1200" u="sng" kern="1200" dirty="0">
                <a:solidFill>
                  <a:schemeClr val="tx1"/>
                </a:solidFill>
                <a:effectLst/>
                <a:latin typeface="+mn-lt"/>
                <a:ea typeface="+mn-ea"/>
                <a:cs typeface="+mn-cs"/>
                <a:hlinkClick r:id="rId3"/>
              </a:rPr>
              <a:t>http://www.insulationsmart.com/stop_major_energy_loss.htm</a:t>
            </a:r>
            <a:r>
              <a:rPr lang="en-US" sz="1200" kern="1200" dirty="0">
                <a:solidFill>
                  <a:schemeClr val="tx1"/>
                </a:solidFill>
                <a:effectLst/>
                <a:latin typeface="+mn-lt"/>
                <a:ea typeface="+mn-ea"/>
                <a:cs typeface="+mn-cs"/>
              </a:rPr>
              <a:t> &amp; </a:t>
            </a:r>
            <a:r>
              <a:rPr lang="en-US" sz="1200" u="sng" kern="1200" dirty="0">
                <a:solidFill>
                  <a:schemeClr val="tx1"/>
                </a:solidFill>
                <a:effectLst/>
                <a:latin typeface="+mn-lt"/>
                <a:ea typeface="+mn-ea"/>
                <a:cs typeface="+mn-cs"/>
                <a:hlinkClick r:id="rId4"/>
              </a:rPr>
              <a:t>http://www.insulationsmart.com/images/Major_Air_Leaks_House.gif</a:t>
            </a:r>
            <a:r>
              <a:rPr lang="en-US" sz="1200" u="sng" kern="1200" dirty="0">
                <a:solidFill>
                  <a:schemeClr val="tx1"/>
                </a:solidFill>
                <a:effectLst/>
                <a:latin typeface="+mn-lt"/>
                <a:ea typeface="+mn-ea"/>
                <a:cs typeface="+mn-cs"/>
              </a:rPr>
              <a:t>.</a:t>
            </a:r>
            <a:r>
              <a:rPr lang="en-US" dirty="0"/>
              <a:t>  For pipeline:</a:t>
            </a:r>
            <a:r>
              <a:rPr lang="en-US" baseline="0" dirty="0"/>
              <a:t> Glen Dillon, at https://commons.wikimedia.org/wiki/File:MainLineValve7.jpg.  </a:t>
            </a:r>
            <a:endParaRPr lang="en-US"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719862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https://upload.wikimedia.org/wikipedia/commons/a/af/Sandisk_Ultra_USB_Flash_Drive.png Photo by Korail2012</a:t>
            </a:r>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149517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EPRI's Smart Grid Resource Center. Formerly at </a:t>
            </a:r>
            <a:r>
              <a:rPr lang="en-US" sz="1200" b="0" u="sng" kern="1200" dirty="0">
                <a:solidFill>
                  <a:schemeClr val="tx1"/>
                </a:solidFill>
                <a:effectLst/>
                <a:latin typeface="+mn-lt"/>
                <a:ea typeface="+mn-ea"/>
                <a:cs typeface="+mn-cs"/>
                <a:hlinkClick r:id="rId3"/>
              </a:rPr>
              <a:t>http://www.smartgrid.epri.com/</a:t>
            </a:r>
            <a:r>
              <a:rPr lang="en-US" sz="1200" kern="1200" dirty="0">
                <a:solidFill>
                  <a:schemeClr val="tx1"/>
                </a:solidFill>
                <a:effectLst/>
                <a:latin typeface="+mn-lt"/>
                <a:ea typeface="+mn-ea"/>
                <a:cs typeface="+mn-cs"/>
              </a:rPr>
              <a:t>. The specific image file was at </a:t>
            </a:r>
            <a:r>
              <a:rPr lang="en-US" sz="1200" b="0" u="sng" kern="1200" dirty="0">
                <a:solidFill>
                  <a:schemeClr val="tx1"/>
                </a:solidFill>
                <a:effectLst/>
                <a:latin typeface="+mn-lt"/>
                <a:ea typeface="+mn-ea"/>
                <a:cs typeface="+mn-cs"/>
                <a:hlinkClick r:id="rId4"/>
              </a:rPr>
              <a:t>http://www.smartgrid.epri.com/App_Themes/Default/Images/smart_grid_network_image.gif</a:t>
            </a:r>
            <a:r>
              <a:rPr lang="en-US" sz="1200" b="0" u="non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Credit:  EPRI</a:t>
            </a:r>
            <a:r>
              <a:rPr lang="en-US" sz="1200" b="0" kern="1200" dirty="0">
                <a:solidFill>
                  <a:schemeClr val="tx1"/>
                </a:solidFill>
                <a:effectLst/>
                <a:latin typeface="+mn-lt"/>
                <a:ea typeface="+mn-ea"/>
                <a:cs typeface="+mn-cs"/>
              </a:rPr>
              <a:t> </a:t>
            </a:r>
            <a:endParaRPr lang="en-US" b="0"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626872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1: From Prosperous, Renewable</a:t>
            </a:r>
            <a:r>
              <a:rPr lang="en-US" baseline="0" dirty="0"/>
              <a:t> Maryland 2016.  Bars not updated to reflect IPCC 2018.  Amount of primary energy is calculated as the amount available resulting from the production investment at the first step: the oil or gas wellhead, the coal mine mouth, the solar panel terminals, the wind turbine generator output, etc.  For instance, DC to AC conversion losses are taken into account in the case of solar energy.</a:t>
            </a:r>
          </a:p>
          <a:p>
            <a:r>
              <a:rPr lang="en-US" baseline="0" dirty="0"/>
              <a:t>Note 2: Four major sources of efficiency.  i. Elimination of thermal electricity generation. ii, transition from fossil fuel to electric vehicles; iii. Efficient building envelopes, and iv. Efficient electric appliances, including space and water heating with efficient heat pumps and very high efficiency air-conditioners</a:t>
            </a:r>
            <a:endParaRPr lang="en-US"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90139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F494407-E088-4903-97EE-D7D5BBF4F641}" type="datetime1">
              <a:rPr lang="en-US" smtClean="0"/>
              <a:pPr/>
              <a:t>10/20/2020</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817FA72-AB5A-48D4-932F-296B85AF6B35}"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0DCD6D7-3191-44AF-ACBB-17C8BF7F47DF}" type="datetime1">
              <a:rPr lang="en-US" smtClean="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17FA72-AB5A-48D4-932F-296B85AF6B3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A080CE65-A59D-4526-BE44-F8F6815A69D1}" type="datetime1">
              <a:rPr lang="en-US" smtClean="0"/>
              <a:pPr/>
              <a:t>10/20/2020</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p:spPr>
        <p:txBody>
          <a:bodyPr/>
          <a:lstStyle/>
          <a:p>
            <a:fld id="{2817FA72-AB5A-48D4-932F-296B85AF6B35}"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AE81E09B-A96A-4664-9A46-DB0CD1952F3C}" type="datetime1">
              <a:rPr lang="en-US" smtClean="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2817FA72-AB5A-48D4-932F-296B85AF6B35}"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17D19D39-BC64-4080-A43F-1A3A3F45232E}" type="datetime1">
              <a:rPr lang="en-US" smtClean="0"/>
              <a:pPr/>
              <a:t>10/20/2020</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2817FA72-AB5A-48D4-932F-296B85AF6B35}"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1EF8232C-2DD6-4347-BB91-28076EED3E85}" type="datetime1">
              <a:rPr lang="en-US" smtClean="0"/>
              <a:pPr/>
              <a:t>10/20/2020</a:t>
            </a:fld>
            <a:endParaRPr lang="en-US" dirty="0"/>
          </a:p>
        </p:txBody>
      </p:sp>
      <p:sp>
        <p:nvSpPr>
          <p:cNvPr id="10" name="Slide Number Placeholder 9"/>
          <p:cNvSpPr>
            <a:spLocks noGrp="1"/>
          </p:cNvSpPr>
          <p:nvPr>
            <p:ph type="sldNum" sz="quarter" idx="16"/>
          </p:nvPr>
        </p:nvSpPr>
        <p:spPr/>
        <p:txBody>
          <a:bodyPr rtlCol="0"/>
          <a:lstStyle/>
          <a:p>
            <a:fld id="{2817FA72-AB5A-48D4-932F-296B85AF6B35}"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D16DE521-668A-4495-8BB1-5A6DCBF700AE}" type="datetime1">
              <a:rPr lang="en-US" smtClean="0"/>
              <a:pPr/>
              <a:t>10/20/2020</a:t>
            </a:fld>
            <a:endParaRPr lang="en-US" dirty="0"/>
          </a:p>
        </p:txBody>
      </p:sp>
      <p:sp>
        <p:nvSpPr>
          <p:cNvPr id="12" name="Slide Number Placeholder 11"/>
          <p:cNvSpPr>
            <a:spLocks noGrp="1"/>
          </p:cNvSpPr>
          <p:nvPr>
            <p:ph type="sldNum" sz="quarter" idx="16"/>
          </p:nvPr>
        </p:nvSpPr>
        <p:spPr/>
        <p:txBody>
          <a:bodyPr rtlCol="0"/>
          <a:lstStyle/>
          <a:p>
            <a:fld id="{2817FA72-AB5A-48D4-932F-296B85AF6B35}" type="slidenum">
              <a:rPr lang="en-US" smtClean="0"/>
              <a:pPr/>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702DF241-4FB0-4E84-882E-3E9B28AC23B4}" type="datetime1">
              <a:rPr lang="en-US" smtClean="0"/>
              <a:pPr/>
              <a:t>10/20/2020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817FA72-AB5A-48D4-932F-296B85AF6B3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2D1D96-3782-4D6A-845C-1DB1AFDB7D22}" type="datetime1">
              <a:rPr lang="en-US" smtClean="0"/>
              <a:pPr/>
              <a:t>10/20/2020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2817FA72-AB5A-48D4-932F-296B85AF6B3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F1B763A6-3556-404F-A7BF-F6B12CFEC1DC}" type="datetime1">
              <a:rPr lang="en-US" smtClean="0"/>
              <a:pPr/>
              <a:t>10/20/2020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2817FA72-AB5A-48D4-932F-296B85AF6B35}"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fld id="{BCD4BF42-7C2C-438C-AF46-16C04B63F5F0}" type="datetime1">
              <a:rPr lang="en-US" smtClean="0"/>
              <a:pPr/>
              <a:t>10/20/2020</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2817FA72-AB5A-48D4-932F-296B85AF6B35}" type="slidenum">
              <a:rPr lang="en-US" smtClean="0"/>
              <a:pPr/>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a:t>Click icon to add picture</a:t>
            </a: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86BF4F78-313E-4253-BD0A-8C39C591A978}" type="datetime1">
              <a:rPr lang="en-US" smtClean="0"/>
              <a:pPr/>
              <a:t>10/20/2020</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2817FA72-AB5A-48D4-932F-296B85AF6B3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eer.org/"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mailto:arjun@ieer.org" TargetMode="Externa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ieer.org/wp/wp-content/uploads/2015/02/RenMD-Space-Conditioning-Feb2015.pdf" TargetMode="External"/><Relationship Id="rId3" Type="http://schemas.openxmlformats.org/officeDocument/2006/relationships/hyperlink" Target="https://ieer.org/projects/renewable-maryland/" TargetMode="External"/><Relationship Id="rId7" Type="http://schemas.openxmlformats.org/officeDocument/2006/relationships/hyperlink" Target="https://ieer.org/wp/wp-content/uploads/2015/10/RenMD-EnergyJustice-Infographic-Oct2015.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ieer.org/wp/wp-content/uploads/2015/10/RenMD-EnergyJustice-Report-Oct2015.pdf" TargetMode="External"/><Relationship Id="rId5" Type="http://schemas.openxmlformats.org/officeDocument/2006/relationships/hyperlink" Target="https://ieer.org/wp/wp-content/uploads/2016/06/beyond-a-band-aid-just-energy-transition_2016_LNS-IEER.pdf" TargetMode="External"/><Relationship Id="rId10" Type="http://schemas.openxmlformats.org/officeDocument/2006/relationships/hyperlink" Target="https://www.ipcc.ch/sr15/" TargetMode="External"/><Relationship Id="rId4" Type="http://schemas.openxmlformats.org/officeDocument/2006/relationships/hyperlink" Target="https://ieer.org/wp/wp-content/uploads/2016/11/RenewableMD-Roadmap-2016.pdf" TargetMode="External"/><Relationship Id="rId9" Type="http://schemas.openxmlformats.org/officeDocument/2006/relationships/hyperlink" Target="https://www.ipcc.ch/site/assets/uploads/sites/2/2019/05/SR15_SPM_version_report_LR.pdf" TargetMode="Externa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idx="1"/>
          </p:nvPr>
        </p:nvSpPr>
        <p:spPr>
          <a:xfrm>
            <a:off x="1296362" y="2743200"/>
            <a:ext cx="7123113" cy="1828800"/>
          </a:xfrm>
        </p:spPr>
        <p:txBody>
          <a:bodyPr>
            <a:noAutofit/>
          </a:bodyPr>
          <a:lstStyle/>
          <a:p>
            <a:pPr algn="ctr">
              <a:spcBef>
                <a:spcPts val="0"/>
              </a:spcBef>
            </a:pPr>
            <a:r>
              <a:rPr lang="en-US" sz="1800" dirty="0"/>
              <a:t>2020-10-13</a:t>
            </a:r>
          </a:p>
          <a:p>
            <a:pPr algn="ctr">
              <a:spcBef>
                <a:spcPts val="0"/>
              </a:spcBef>
            </a:pPr>
            <a:endParaRPr lang="en-US" sz="1800" dirty="0"/>
          </a:p>
          <a:p>
            <a:pPr algn="ctr">
              <a:spcBef>
                <a:spcPts val="0"/>
              </a:spcBef>
            </a:pPr>
            <a:r>
              <a:rPr lang="en-US" sz="1800" dirty="0"/>
              <a:t>Arjun Makhijani, Ph.D.,</a:t>
            </a:r>
          </a:p>
          <a:p>
            <a:pPr algn="ctr">
              <a:spcBef>
                <a:spcPts val="0"/>
              </a:spcBef>
            </a:pPr>
            <a:r>
              <a:rPr lang="en-US" sz="1800" dirty="0"/>
              <a:t>President, Institute for Energy and Environmental Research</a:t>
            </a:r>
          </a:p>
          <a:p>
            <a:pPr algn="ctr">
              <a:spcBef>
                <a:spcPts val="0"/>
              </a:spcBef>
            </a:pPr>
            <a:r>
              <a:rPr lang="en-US" sz="1800" dirty="0">
                <a:solidFill>
                  <a:srgbClr val="7030A0"/>
                </a:solidFill>
                <a:hlinkClick r:id="rId3"/>
              </a:rPr>
              <a:t>www.ieer.org</a:t>
            </a:r>
            <a:endParaRPr lang="en-US" sz="1800" dirty="0">
              <a:solidFill>
                <a:srgbClr val="7030A0"/>
              </a:solidFill>
            </a:endParaRPr>
          </a:p>
          <a:p>
            <a:pPr algn="ctr">
              <a:spcBef>
                <a:spcPts val="0"/>
              </a:spcBef>
            </a:pPr>
            <a:r>
              <a:rPr lang="en-US" sz="1800" dirty="0">
                <a:solidFill>
                  <a:srgbClr val="7030A0"/>
                </a:solidFill>
                <a:hlinkClick r:id="rId4"/>
              </a:rPr>
              <a:t>arjun@ieer.org</a:t>
            </a:r>
            <a:endParaRPr lang="en-US" sz="1800" dirty="0">
              <a:solidFill>
                <a:srgbClr val="7030A0"/>
              </a:solidFill>
            </a:endParaRPr>
          </a:p>
          <a:p>
            <a:pPr algn="ctr">
              <a:spcBef>
                <a:spcPts val="0"/>
              </a:spcBef>
            </a:pPr>
            <a:endParaRPr lang="en-US" dirty="0"/>
          </a:p>
        </p:txBody>
      </p:sp>
      <p:sp>
        <p:nvSpPr>
          <p:cNvPr id="2" name="Title 1"/>
          <p:cNvSpPr>
            <a:spLocks noGrp="1"/>
          </p:cNvSpPr>
          <p:nvPr>
            <p:ph type="title"/>
          </p:nvPr>
        </p:nvSpPr>
        <p:spPr/>
        <p:txBody>
          <a:bodyPr>
            <a:noAutofit/>
          </a:bodyPr>
          <a:lstStyle/>
          <a:p>
            <a:pPr algn="ctr"/>
            <a:r>
              <a:rPr lang="en-US" sz="3200" dirty="0"/>
              <a:t>Achieving Montgomery County’s Climate Goals: Sketch of a Vision</a:t>
            </a:r>
          </a:p>
        </p:txBody>
      </p:sp>
      <p:sp>
        <p:nvSpPr>
          <p:cNvPr id="4" name="Title 1"/>
          <p:cNvSpPr txBox="1">
            <a:spLocks/>
          </p:cNvSpPr>
          <p:nvPr/>
        </p:nvSpPr>
        <p:spPr>
          <a:xfrm>
            <a:off x="0" y="6019800"/>
            <a:ext cx="2209800" cy="685800"/>
          </a:xfrm>
          <a:prstGeom prst="rect">
            <a:avLst/>
          </a:prstGeom>
        </p:spPr>
        <p:txBody>
          <a:bodyPr vert="horz" lIns="91440" tIns="45720" rIns="91440" bIns="45720" rtlCol="0" anchor="ctr">
            <a:noAutofit/>
          </a:bodyPr>
          <a:lstStyle>
            <a:lvl1pPr algn="r" defTabSz="914400" rtl="0" eaLnBrk="1" latinLnBrk="0" hangingPunct="1">
              <a:spcBef>
                <a:spcPct val="0"/>
              </a:spcBef>
              <a:buNone/>
              <a:defRPr sz="4200" kern="1200" cap="all" spc="150" baseline="0">
                <a:ln>
                  <a:noFill/>
                </a:ln>
                <a:solidFill>
                  <a:schemeClr val="bg1"/>
                </a:solidFill>
                <a:effectLst/>
                <a:latin typeface="+mj-lt"/>
                <a:ea typeface="+mj-ea"/>
                <a:cs typeface="+mj-cs"/>
              </a:defRPr>
            </a:lvl1pPr>
          </a:lstStyle>
          <a:p>
            <a:r>
              <a:rPr lang="en-US" sz="1200" cap="none" dirty="0">
                <a:latin typeface="+mn-lt"/>
              </a:rPr>
              <a:t>December 19, 2013</a:t>
            </a:r>
          </a:p>
          <a:p>
            <a:r>
              <a:rPr lang="en-US" sz="1200" cap="none" dirty="0">
                <a:latin typeface="+mn-lt"/>
              </a:rPr>
              <a:t>Annapolis, MD</a:t>
            </a:r>
          </a:p>
        </p:txBody>
      </p:sp>
      <p:sp>
        <p:nvSpPr>
          <p:cNvPr id="5" name="Subtitle 2"/>
          <p:cNvSpPr txBox="1">
            <a:spLocks/>
          </p:cNvSpPr>
          <p:nvPr/>
        </p:nvSpPr>
        <p:spPr>
          <a:xfrm>
            <a:off x="1676400" y="4419600"/>
            <a:ext cx="6705600" cy="1447800"/>
          </a:xfrm>
          <a:prstGeom prst="rect">
            <a:avLst/>
          </a:prstGeom>
        </p:spPr>
        <p:txBody>
          <a:bodyPr vert="horz" anchor="ctr">
            <a:normAutofit/>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r>
              <a:rPr lang="en-US" dirty="0"/>
              <a:t>hijani</a:t>
            </a:r>
          </a:p>
        </p:txBody>
      </p:sp>
    </p:spTree>
    <p:extLst>
      <p:ext uri="{BB962C8B-B14F-4D97-AF65-F5344CB8AC3E}">
        <p14:creationId xmlns:p14="http://schemas.microsoft.com/office/powerpoint/2010/main" val="3926086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r>
              <a:rPr lang="en-US" sz="2000" dirty="0"/>
              <a:t>Total primary energy requirements. Requirements include electrification of transportation and buildings.  Much lower energy use while economy grows.  See Notes 1 and 2</a:t>
            </a:r>
          </a:p>
        </p:txBody>
      </p:sp>
      <p:sp>
        <p:nvSpPr>
          <p:cNvPr id="5" name="Content Placeholder 4"/>
          <p:cNvSpPr>
            <a:spLocks noGrp="1"/>
          </p:cNvSpPr>
          <p:nvPr>
            <p:ph sz="quarter" idx="1"/>
          </p:nvPr>
        </p:nvSpPr>
        <p:spPr/>
        <p:txBody>
          <a:bodyPr/>
          <a:lstStyle/>
          <a:p>
            <a:pPr marL="0" indent="0">
              <a:buNone/>
            </a:pPr>
            <a:r>
              <a:rPr lang="en-US" dirty="0"/>
              <a:t> </a:t>
            </a:r>
          </a:p>
        </p:txBody>
      </p:sp>
      <p:graphicFrame>
        <p:nvGraphicFramePr>
          <p:cNvPr id="8" name="Chart 7"/>
          <p:cNvGraphicFramePr>
            <a:graphicFrameLocks/>
          </p:cNvGraphicFramePr>
          <p:nvPr/>
        </p:nvGraphicFramePr>
        <p:xfrm>
          <a:off x="304800" y="1600200"/>
          <a:ext cx="83820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6553200" y="1201194"/>
            <a:ext cx="3352800" cy="2831544"/>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sz="2800" b="1" dirty="0">
                <a:solidFill>
                  <a:schemeClr val="tx2"/>
                </a:solidFill>
              </a:rPr>
              <a:t>Economy</a:t>
            </a:r>
            <a:r>
              <a:rPr lang="en-US" sz="2800" dirty="0">
                <a:solidFill>
                  <a:schemeClr val="tx2"/>
                </a:solidFill>
              </a:rPr>
              <a:t> ~2x bigger </a:t>
            </a:r>
          </a:p>
          <a:p>
            <a:pPr marL="285750" indent="-285750">
              <a:spcBef>
                <a:spcPts val="600"/>
              </a:spcBef>
              <a:buFont typeface="Arial" panose="020B0604020202020204" pitchFamily="34" charset="0"/>
              <a:buChar char="•"/>
            </a:pPr>
            <a:r>
              <a:rPr lang="en-US" sz="2800" b="1" dirty="0">
                <a:solidFill>
                  <a:schemeClr val="tx2"/>
                </a:solidFill>
              </a:rPr>
              <a:t>Primary</a:t>
            </a:r>
            <a:r>
              <a:rPr lang="en-US" sz="2800" dirty="0">
                <a:solidFill>
                  <a:schemeClr val="tx2"/>
                </a:solidFill>
              </a:rPr>
              <a:t> </a:t>
            </a:r>
            <a:r>
              <a:rPr lang="en-US" sz="2800" b="1" dirty="0">
                <a:solidFill>
                  <a:schemeClr val="tx2"/>
                </a:solidFill>
              </a:rPr>
              <a:t>Energy</a:t>
            </a:r>
            <a:r>
              <a:rPr lang="en-US" sz="2800" dirty="0">
                <a:solidFill>
                  <a:schemeClr val="tx2"/>
                </a:solidFill>
              </a:rPr>
              <a:t> ~60% lower</a:t>
            </a:r>
          </a:p>
          <a:p>
            <a:pPr marL="285750" indent="-285750">
              <a:spcBef>
                <a:spcPts val="600"/>
              </a:spcBef>
              <a:buFont typeface="Arial" panose="020B0604020202020204" pitchFamily="34" charset="0"/>
              <a:buChar char="•"/>
            </a:pPr>
            <a:r>
              <a:rPr lang="en-US" sz="2800" b="1" dirty="0">
                <a:solidFill>
                  <a:schemeClr val="tx2"/>
                </a:solidFill>
              </a:rPr>
              <a:t>Lower Cost</a:t>
            </a:r>
            <a:r>
              <a:rPr lang="en-US" sz="2800" dirty="0">
                <a:solidFill>
                  <a:schemeClr val="tx2"/>
                </a:solidFill>
              </a:rPr>
              <a:t> than business-as-usual</a:t>
            </a:r>
          </a:p>
        </p:txBody>
      </p:sp>
    </p:spTree>
    <p:extLst>
      <p:ext uri="{BB962C8B-B14F-4D97-AF65-F5344CB8AC3E}">
        <p14:creationId xmlns:p14="http://schemas.microsoft.com/office/powerpoint/2010/main" val="2245240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a:t>Cost Summary, 2016 IEER report: The Year 2050</a:t>
            </a:r>
            <a:r>
              <a:rPr lang="en-US" sz="3600" dirty="0"/>
              <a:t/>
            </a:r>
            <a:br>
              <a:rPr lang="en-US" sz="3600" dirty="0"/>
            </a:br>
            <a:r>
              <a:rPr lang="en-US" sz="1200" dirty="0"/>
              <a:t>BAU = Business-as-usual; CPS = Climate Protection Scenario: From Prosperous Renewable Maryland.  “High” assumes higher costs and “low” assumes lower costs than the “reference” CPS scenario</a:t>
            </a:r>
          </a:p>
        </p:txBody>
      </p:sp>
      <p:sp>
        <p:nvSpPr>
          <p:cNvPr id="5" name="Content Placeholder 4"/>
          <p:cNvSpPr>
            <a:spLocks noGrp="1"/>
          </p:cNvSpPr>
          <p:nvPr>
            <p:ph sz="quarter" idx="1"/>
          </p:nvPr>
        </p:nvSpPr>
        <p:spPr/>
        <p:txBody>
          <a:bodyPr/>
          <a:lstStyle/>
          <a:p>
            <a:pPr marL="0" indent="0">
              <a:buNone/>
            </a:pPr>
            <a:r>
              <a:rPr lang="en-US" dirty="0"/>
              <a:t> </a:t>
            </a:r>
          </a:p>
        </p:txBody>
      </p:sp>
      <p:pic>
        <p:nvPicPr>
          <p:cNvPr id="6" name="Picture 5"/>
          <p:cNvPicPr>
            <a:picLocks noChangeAspect="1"/>
          </p:cNvPicPr>
          <p:nvPr/>
        </p:nvPicPr>
        <p:blipFill>
          <a:blip r:embed="rId3"/>
          <a:stretch>
            <a:fillRect/>
          </a:stretch>
        </p:blipFill>
        <p:spPr>
          <a:xfrm>
            <a:off x="152400" y="1828801"/>
            <a:ext cx="8991600" cy="4267200"/>
          </a:xfrm>
          <a:prstGeom prst="rect">
            <a:avLst/>
          </a:prstGeom>
        </p:spPr>
      </p:pic>
    </p:spTree>
    <p:extLst>
      <p:ext uri="{BB962C8B-B14F-4D97-AF65-F5344CB8AC3E}">
        <p14:creationId xmlns:p14="http://schemas.microsoft.com/office/powerpoint/2010/main" val="2065099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044512-95EE-424D-842E-B37BAEBACA6B}"/>
              </a:ext>
            </a:extLst>
          </p:cNvPr>
          <p:cNvSpPr>
            <a:spLocks noGrp="1"/>
          </p:cNvSpPr>
          <p:nvPr>
            <p:ph type="title"/>
          </p:nvPr>
        </p:nvSpPr>
        <p:spPr/>
        <p:txBody>
          <a:bodyPr>
            <a:normAutofit fontScale="90000"/>
          </a:bodyPr>
          <a:lstStyle/>
          <a:p>
            <a:pPr algn="ctr"/>
            <a:r>
              <a:rPr lang="en-US" sz="3200" dirty="0"/>
              <a:t>Electricity (~30% of emissions, including building electricity)</a:t>
            </a:r>
          </a:p>
        </p:txBody>
      </p:sp>
      <p:sp>
        <p:nvSpPr>
          <p:cNvPr id="3" name="Content Placeholder 2">
            <a:extLst>
              <a:ext uri="{FF2B5EF4-FFF2-40B4-BE49-F238E27FC236}">
                <a16:creationId xmlns:a16="http://schemas.microsoft.com/office/drawing/2014/main" xmlns="" id="{74D14EB3-2644-4D1D-BE21-B0FC339A21B8}"/>
              </a:ext>
            </a:extLst>
          </p:cNvPr>
          <p:cNvSpPr>
            <a:spLocks noGrp="1"/>
          </p:cNvSpPr>
          <p:nvPr>
            <p:ph sz="quarter" idx="1"/>
          </p:nvPr>
        </p:nvSpPr>
        <p:spPr/>
        <p:txBody>
          <a:bodyPr>
            <a:normAutofit fontScale="85000" lnSpcReduction="20000"/>
          </a:bodyPr>
          <a:lstStyle/>
          <a:p>
            <a:r>
              <a:rPr lang="en-US" dirty="0"/>
              <a:t>IEER Maryland plan: 100% renewable electricity by 2035 or 2040.</a:t>
            </a:r>
          </a:p>
          <a:p>
            <a:r>
              <a:rPr lang="en-US" dirty="0"/>
              <a:t>The County will need 100% renewable electricity by 2030 at the latest, preferably 2027:</a:t>
            </a:r>
          </a:p>
          <a:p>
            <a:pPr lvl="2"/>
            <a:r>
              <a:rPr lang="en-US" dirty="0"/>
              <a:t>Community choice energy – power purchase agreements (PPAs) for low-cost wind-generated electricity, ~2,000 MW (no electronic certificates separated from the electricity).  There are currently more than 13,000 MW onshore wind projects in the PJM queue with in-service dates before 2030, and mostly before 2027.  Ability to do virtual PPAs will be an advantage for the County.</a:t>
            </a:r>
            <a:endParaRPr lang="en-US" dirty="0">
              <a:highlight>
                <a:srgbClr val="00FF00"/>
              </a:highlight>
            </a:endParaRPr>
          </a:p>
          <a:p>
            <a:pPr lvl="2"/>
            <a:r>
              <a:rPr lang="en-US" dirty="0"/>
              <a:t>In-county solar, including individual rooftop and community solar.</a:t>
            </a:r>
          </a:p>
          <a:p>
            <a:pPr lvl="2"/>
            <a:r>
              <a:rPr lang="en-US" dirty="0"/>
              <a:t>Done well, wind and solar will lower energy costs, provide equity benefits, and give a boost to business.</a:t>
            </a:r>
          </a:p>
          <a:p>
            <a:pPr lvl="2"/>
            <a:r>
              <a:rPr lang="en-US" dirty="0"/>
              <a:t>Resilience with solar + storage microgrids.</a:t>
            </a:r>
          </a:p>
          <a:p>
            <a:pPr lvl="2"/>
            <a:r>
              <a:rPr lang="en-US" dirty="0"/>
              <a:t>2 to 3%/year efficiency improvements for existing electricity uses.</a:t>
            </a:r>
          </a:p>
          <a:p>
            <a:pPr lvl="2"/>
            <a:endParaRPr lang="en-US" dirty="0"/>
          </a:p>
        </p:txBody>
      </p:sp>
    </p:spTree>
    <p:extLst>
      <p:ext uri="{BB962C8B-B14F-4D97-AF65-F5344CB8AC3E}">
        <p14:creationId xmlns:p14="http://schemas.microsoft.com/office/powerpoint/2010/main" val="1245480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42AB29-26BB-443C-A0EC-6F78064A97A9}"/>
              </a:ext>
            </a:extLst>
          </p:cNvPr>
          <p:cNvSpPr>
            <a:spLocks noGrp="1"/>
          </p:cNvSpPr>
          <p:nvPr>
            <p:ph type="title"/>
          </p:nvPr>
        </p:nvSpPr>
        <p:spPr/>
        <p:txBody>
          <a:bodyPr>
            <a:normAutofit/>
          </a:bodyPr>
          <a:lstStyle/>
          <a:p>
            <a:pPr algn="ctr"/>
            <a:r>
              <a:rPr lang="en-US" dirty="0"/>
              <a:t>Buildings (~50% of emissions)</a:t>
            </a:r>
          </a:p>
        </p:txBody>
      </p:sp>
      <p:sp>
        <p:nvSpPr>
          <p:cNvPr id="3" name="Content Placeholder 2">
            <a:extLst>
              <a:ext uri="{FF2B5EF4-FFF2-40B4-BE49-F238E27FC236}">
                <a16:creationId xmlns:a16="http://schemas.microsoft.com/office/drawing/2014/main" xmlns="" id="{59F5FD4B-2F6D-436B-A93A-7B89633E7660}"/>
              </a:ext>
            </a:extLst>
          </p:cNvPr>
          <p:cNvSpPr>
            <a:spLocks noGrp="1"/>
          </p:cNvSpPr>
          <p:nvPr>
            <p:ph sz="quarter" idx="1"/>
          </p:nvPr>
        </p:nvSpPr>
        <p:spPr>
          <a:xfrm>
            <a:off x="612648" y="1524000"/>
            <a:ext cx="8153400" cy="4495800"/>
          </a:xfrm>
        </p:spPr>
        <p:txBody>
          <a:bodyPr>
            <a:noAutofit/>
          </a:bodyPr>
          <a:lstStyle/>
          <a:p>
            <a:r>
              <a:rPr lang="en-US" sz="2100" dirty="0"/>
              <a:t>Mandate new residential construction to be net-zero-energy starting 2022.  Rooftop, net-zero only for detached homes.  This is economical and will save consumers money. </a:t>
            </a:r>
          </a:p>
          <a:p>
            <a:r>
              <a:rPr lang="en-US" sz="2100" dirty="0"/>
              <a:t>Rooftop + dedicated community solar to achieve net-zero-energy for new townhomes, new multi-unit residential buildings, and deep retrofits.  These segments need study to create a sound coordinated implementation plan and timetable.</a:t>
            </a:r>
          </a:p>
          <a:p>
            <a:r>
              <a:rPr lang="en-US" sz="2100" dirty="0"/>
              <a:t>No natural gas connections for new residential buildings starting 2022.</a:t>
            </a:r>
          </a:p>
          <a:p>
            <a:r>
              <a:rPr lang="en-US" sz="2100" dirty="0"/>
              <a:t>Mandate new commercial construction to be net-zero-energy by 2024.  Rooftop, on-site, plus community solar as necessary.</a:t>
            </a:r>
          </a:p>
          <a:p>
            <a:r>
              <a:rPr lang="en-US" sz="2100" dirty="0"/>
              <a:t>No natural gas connections for new commercial buildings starting 2022.</a:t>
            </a:r>
          </a:p>
          <a:p>
            <a:r>
              <a:rPr lang="en-US" sz="2100" dirty="0"/>
              <a:t>Convert existing fossil fuel uses in buildings to efficient electric systems by 2035 – needs a detailed plan.</a:t>
            </a:r>
          </a:p>
        </p:txBody>
      </p:sp>
    </p:spTree>
    <p:extLst>
      <p:ext uri="{BB962C8B-B14F-4D97-AF65-F5344CB8AC3E}">
        <p14:creationId xmlns:p14="http://schemas.microsoft.com/office/powerpoint/2010/main" val="3209426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46F90C-1EF6-4AF7-8781-9F40AA0265A9}"/>
              </a:ext>
            </a:extLst>
          </p:cNvPr>
          <p:cNvSpPr>
            <a:spLocks noGrp="1"/>
          </p:cNvSpPr>
          <p:nvPr>
            <p:ph type="title"/>
          </p:nvPr>
        </p:nvSpPr>
        <p:spPr/>
        <p:txBody>
          <a:bodyPr>
            <a:normAutofit/>
          </a:bodyPr>
          <a:lstStyle/>
          <a:p>
            <a:pPr algn="ctr"/>
            <a:r>
              <a:rPr lang="en-US" dirty="0"/>
              <a:t>Transportation (~42% of emissions)</a:t>
            </a:r>
          </a:p>
        </p:txBody>
      </p:sp>
      <p:sp>
        <p:nvSpPr>
          <p:cNvPr id="3" name="Content Placeholder 2">
            <a:extLst>
              <a:ext uri="{FF2B5EF4-FFF2-40B4-BE49-F238E27FC236}">
                <a16:creationId xmlns:a16="http://schemas.microsoft.com/office/drawing/2014/main" xmlns="" id="{313B6129-D782-4D44-8331-A1ACE978285C}"/>
              </a:ext>
            </a:extLst>
          </p:cNvPr>
          <p:cNvSpPr>
            <a:spLocks noGrp="1"/>
          </p:cNvSpPr>
          <p:nvPr>
            <p:ph sz="quarter" idx="1"/>
          </p:nvPr>
        </p:nvSpPr>
        <p:spPr/>
        <p:txBody>
          <a:bodyPr>
            <a:normAutofit fontScale="62500" lnSpcReduction="20000"/>
          </a:bodyPr>
          <a:lstStyle/>
          <a:p>
            <a:r>
              <a:rPr lang="en-US" sz="3400" dirty="0"/>
              <a:t>Make public transportation a free public utility, as is being done in some places already.  Example: Luxembourg, population 626,000, area 998 sq. miles – about 627 people/square mile.  Montgomery County’s population density, a key determinant of feasibility, is more than three times higher.</a:t>
            </a:r>
          </a:p>
          <a:p>
            <a:r>
              <a:rPr lang="en-US" sz="3400" dirty="0"/>
              <a:t>Ban new petroleum vehicle sales by statewide 2035 (via state law).  Work with other counties to get this done and to get Maryland to join California to broaden the adoption of this target.  Use the leverage of being the largest and wealthiest county in the state. Focus state rebates for zero emission vehicles on public vehicles (buses, taxis, school buses) and high mileage commercial vehicles (especially small business).</a:t>
            </a:r>
          </a:p>
          <a:p>
            <a:r>
              <a:rPr lang="en-US" sz="3400" dirty="0"/>
              <a:t>Get state transportation funds to have a wide network safe, exclusive lanes for (non-electric bicycles) and separate exclusive lanes for low power electric bicycles, scooters, etc.</a:t>
            </a:r>
          </a:p>
          <a:p>
            <a:r>
              <a:rPr lang="en-US" sz="3400" dirty="0"/>
              <a:t>Focus county transportation resources on the above.</a:t>
            </a:r>
          </a:p>
          <a:p>
            <a:pPr marL="0" indent="0">
              <a:buNone/>
            </a:pPr>
            <a:endParaRPr lang="en-US" sz="3200" dirty="0"/>
          </a:p>
          <a:p>
            <a:endParaRPr lang="en-US" sz="3200" dirty="0"/>
          </a:p>
          <a:p>
            <a:endParaRPr lang="en-US" sz="3200" dirty="0"/>
          </a:p>
          <a:p>
            <a:pPr marL="0" indent="0">
              <a:buNone/>
            </a:pPr>
            <a:endParaRPr lang="en-US" dirty="0"/>
          </a:p>
        </p:txBody>
      </p:sp>
    </p:spTree>
    <p:extLst>
      <p:ext uri="{BB962C8B-B14F-4D97-AF65-F5344CB8AC3E}">
        <p14:creationId xmlns:p14="http://schemas.microsoft.com/office/powerpoint/2010/main" val="1157929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5129D8-3DE0-4225-8603-9453916A7EFC}"/>
              </a:ext>
            </a:extLst>
          </p:cNvPr>
          <p:cNvSpPr>
            <a:spLocks noGrp="1"/>
          </p:cNvSpPr>
          <p:nvPr>
            <p:ph type="title"/>
          </p:nvPr>
        </p:nvSpPr>
        <p:spPr/>
        <p:txBody>
          <a:bodyPr>
            <a:noAutofit/>
          </a:bodyPr>
          <a:lstStyle/>
          <a:p>
            <a:pPr algn="ctr"/>
            <a:r>
              <a:rPr lang="en-US" sz="3600" dirty="0"/>
              <a:t>Annapolis to-do list (in addition to transportation items)</a:t>
            </a:r>
          </a:p>
        </p:txBody>
      </p:sp>
      <p:sp>
        <p:nvSpPr>
          <p:cNvPr id="3" name="Content Placeholder 2">
            <a:extLst>
              <a:ext uri="{FF2B5EF4-FFF2-40B4-BE49-F238E27FC236}">
                <a16:creationId xmlns:a16="http://schemas.microsoft.com/office/drawing/2014/main" xmlns="" id="{90632A06-0276-46A2-8F3D-31F9D9A548CB}"/>
              </a:ext>
            </a:extLst>
          </p:cNvPr>
          <p:cNvSpPr>
            <a:spLocks noGrp="1"/>
          </p:cNvSpPr>
          <p:nvPr>
            <p:ph sz="quarter" idx="1"/>
          </p:nvPr>
        </p:nvSpPr>
        <p:spPr/>
        <p:txBody>
          <a:bodyPr>
            <a:normAutofit fontScale="77500" lnSpcReduction="20000"/>
          </a:bodyPr>
          <a:lstStyle/>
          <a:p>
            <a:pPr marL="0" indent="0">
              <a:buNone/>
            </a:pPr>
            <a:r>
              <a:rPr lang="en-US" dirty="0"/>
              <a:t>Form a County Annapolis team focused to get state policies the county needs for  its climate goals</a:t>
            </a:r>
          </a:p>
          <a:p>
            <a:r>
              <a:rPr lang="en-US" dirty="0"/>
              <a:t>Get Community Choice Energy legislation passed for the County.</a:t>
            </a:r>
          </a:p>
          <a:p>
            <a:r>
              <a:rPr lang="en-US" dirty="0"/>
              <a:t>Double the solar net metering to 3,000 megawatts.</a:t>
            </a:r>
          </a:p>
          <a:p>
            <a:r>
              <a:rPr lang="en-US" dirty="0"/>
              <a:t>Enable smart grid infrastructure regulatory rules and utility business models</a:t>
            </a:r>
          </a:p>
          <a:p>
            <a:r>
              <a:rPr lang="en-US" dirty="0"/>
              <a:t>Increase EmPOWER efficiency goal to 3% per year.</a:t>
            </a:r>
          </a:p>
          <a:p>
            <a:r>
              <a:rPr lang="en-US" dirty="0"/>
              <a:t>Enact an affordable energy program: limit residential energy bills of eligible low-income households to 6% of gross income.</a:t>
            </a:r>
          </a:p>
          <a:p>
            <a:r>
              <a:rPr lang="en-US" dirty="0"/>
              <a:t>Ban new fossil fuel-related investments like natural gas pipelines to minimize stranded asset risk.</a:t>
            </a:r>
          </a:p>
          <a:p>
            <a:r>
              <a:rPr lang="en-US" dirty="0"/>
              <a:t>Establish the Maryland Center for Agricultural and Industrial Sustainability so as to reduce emissions impact of materials to zero and then turn it negative at the latest by the 2040s.</a:t>
            </a:r>
          </a:p>
        </p:txBody>
      </p:sp>
    </p:spTree>
    <p:extLst>
      <p:ext uri="{BB962C8B-B14F-4D97-AF65-F5344CB8AC3E}">
        <p14:creationId xmlns:p14="http://schemas.microsoft.com/office/powerpoint/2010/main" val="1861365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a:t>“Out-of-the-box</a:t>
            </a:r>
            <a:r>
              <a:rPr lang="en-US" sz="3200" dirty="0"/>
              <a:t>” ideas</a:t>
            </a:r>
          </a:p>
        </p:txBody>
      </p:sp>
      <p:sp>
        <p:nvSpPr>
          <p:cNvPr id="3" name="Content Placeholder 2"/>
          <p:cNvSpPr>
            <a:spLocks noGrp="1"/>
          </p:cNvSpPr>
          <p:nvPr>
            <p:ph sz="quarter" idx="1"/>
          </p:nvPr>
        </p:nvSpPr>
        <p:spPr/>
        <p:txBody>
          <a:bodyPr>
            <a:normAutofit fontScale="25000" lnSpcReduction="20000"/>
          </a:bodyPr>
          <a:lstStyle/>
          <a:p>
            <a:pPr marL="0" indent="0">
              <a:buNone/>
            </a:pPr>
            <a:r>
              <a:rPr lang="en-US" sz="9200" dirty="0"/>
              <a:t>The County’s climate targets, (80% GHG reduction  by 2027, 100% by 2035) are “out-of-the-box.”  It needs ideas to match.  For example:</a:t>
            </a:r>
          </a:p>
          <a:p>
            <a:r>
              <a:rPr lang="en-US" sz="9200" dirty="0"/>
              <a:t>Give property tax rebates for converting residential lawns to organic food production; support them with suitable marketing, infrastructure, and policies.</a:t>
            </a:r>
          </a:p>
          <a:p>
            <a:r>
              <a:rPr lang="en-US" sz="9200" dirty="0"/>
              <a:t>Tax residential lawns above 10,000 square feet per house.</a:t>
            </a:r>
          </a:p>
          <a:p>
            <a:r>
              <a:rPr lang="en-US" sz="9200" dirty="0"/>
              <a:t>Turn buildings into carbon sequestration centers – hempcrete, for instance.</a:t>
            </a:r>
          </a:p>
          <a:p>
            <a:r>
              <a:rPr lang="en-US" sz="9200" dirty="0"/>
              <a:t>Join energy, transportation, residential, commercial, agricultural land use planning throughout the county to encourage easy, safe access to healthy local food, local commerce, and to improve soil health, sequester carbon, and stimulate the local economy – all while reducing greenhouse gas emissions.</a:t>
            </a:r>
          </a:p>
          <a:p>
            <a:endParaRPr lang="en-US" dirty="0"/>
          </a:p>
        </p:txBody>
      </p:sp>
    </p:spTree>
    <p:extLst>
      <p:ext uri="{BB962C8B-B14F-4D97-AF65-F5344CB8AC3E}">
        <p14:creationId xmlns:p14="http://schemas.microsoft.com/office/powerpoint/2010/main" val="485485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6C7078-43CF-485A-8CAF-FFCE3773AE0A}"/>
              </a:ext>
            </a:extLst>
          </p:cNvPr>
          <p:cNvSpPr>
            <a:spLocks noGrp="1"/>
          </p:cNvSpPr>
          <p:nvPr>
            <p:ph type="title"/>
          </p:nvPr>
        </p:nvSpPr>
        <p:spPr/>
        <p:txBody>
          <a:bodyPr>
            <a:noAutofit/>
          </a:bodyPr>
          <a:lstStyle/>
          <a:p>
            <a:pPr algn="ctr"/>
            <a:r>
              <a:rPr lang="en-US" sz="3600" dirty="0"/>
              <a:t>Where will the money come from?</a:t>
            </a:r>
            <a:br>
              <a:rPr lang="en-US" sz="3600" dirty="0"/>
            </a:br>
            <a:r>
              <a:rPr lang="en-US" sz="3600" dirty="0"/>
              <a:t>Wealth tax: 1 percent of the 0.1 percent</a:t>
            </a:r>
          </a:p>
        </p:txBody>
      </p:sp>
      <p:sp>
        <p:nvSpPr>
          <p:cNvPr id="3" name="Content Placeholder 2">
            <a:extLst>
              <a:ext uri="{FF2B5EF4-FFF2-40B4-BE49-F238E27FC236}">
                <a16:creationId xmlns:a16="http://schemas.microsoft.com/office/drawing/2014/main" xmlns="" id="{81A77A1F-12D4-4C1C-A43F-4E749A2DB96B}"/>
              </a:ext>
            </a:extLst>
          </p:cNvPr>
          <p:cNvSpPr>
            <a:spLocks noGrp="1"/>
          </p:cNvSpPr>
          <p:nvPr>
            <p:ph sz="quarter" idx="1"/>
          </p:nvPr>
        </p:nvSpPr>
        <p:spPr/>
        <p:txBody>
          <a:bodyPr>
            <a:normAutofit fontScale="77500" lnSpcReduction="20000"/>
          </a:bodyPr>
          <a:lstStyle/>
          <a:p>
            <a:r>
              <a:rPr lang="en-US" dirty="0"/>
              <a:t>Tax the wealth of the top 0.1 percent of state households (about 2,200 households) at 1 percent per year.  This should be a principal objective in Annapolis.</a:t>
            </a:r>
          </a:p>
          <a:p>
            <a:r>
              <a:rPr lang="en-US" dirty="0"/>
              <a:t>Estimated state revenue, based on national data, roughly $3 billion per year. County share, based on population, about $500 million.  The state’s COVID-19 related deficit is on the order of $1 billion. </a:t>
            </a:r>
          </a:p>
          <a:p>
            <a:r>
              <a:rPr lang="en-US" dirty="0"/>
              <a:t>A wealth tax won’t reduce the wealth of the wealthy, just slow down its growth because assets of the wealthy typically grow at far more than 1% per year.</a:t>
            </a:r>
          </a:p>
          <a:p>
            <a:r>
              <a:rPr lang="en-US" dirty="0"/>
              <a:t>Example: Bill Gates had $63 billon in 2000 when created a foundation.  He has given billions to the foundation, whose assets grew to $51 billion.  His total giving since 1994 was reportedly ~$45 billion.  His wealth in 2020: $115 billion.</a:t>
            </a:r>
          </a:p>
          <a:p>
            <a:endParaRPr lang="en-US" dirty="0"/>
          </a:p>
        </p:txBody>
      </p:sp>
    </p:spTree>
    <p:extLst>
      <p:ext uri="{BB962C8B-B14F-4D97-AF65-F5344CB8AC3E}">
        <p14:creationId xmlns:p14="http://schemas.microsoft.com/office/powerpoint/2010/main" val="1993074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Resources</a:t>
            </a:r>
          </a:p>
        </p:txBody>
      </p:sp>
      <p:sp>
        <p:nvSpPr>
          <p:cNvPr id="3" name="Content Placeholder 2"/>
          <p:cNvSpPr>
            <a:spLocks noGrp="1"/>
          </p:cNvSpPr>
          <p:nvPr>
            <p:ph sz="quarter" idx="1"/>
          </p:nvPr>
        </p:nvSpPr>
        <p:spPr/>
        <p:txBody>
          <a:bodyPr>
            <a:normAutofit fontScale="92500" lnSpcReduction="20000"/>
          </a:bodyPr>
          <a:lstStyle/>
          <a:p>
            <a:r>
              <a:rPr lang="en-US" dirty="0">
                <a:hlinkClick r:id="rId3"/>
              </a:rPr>
              <a:t>Renewable Maryland Project webpage</a:t>
            </a:r>
            <a:r>
              <a:rPr lang="en-US" dirty="0"/>
              <a:t> with links to many publications</a:t>
            </a:r>
          </a:p>
          <a:p>
            <a:r>
              <a:rPr lang="en-US" dirty="0">
                <a:hlinkClick r:id="rId4"/>
              </a:rPr>
              <a:t>Prosperous, Renewable Maryland</a:t>
            </a:r>
            <a:endParaRPr lang="en-US" dirty="0"/>
          </a:p>
          <a:p>
            <a:r>
              <a:rPr lang="en-US" dirty="0">
                <a:hlinkClick r:id="rId5"/>
              </a:rPr>
              <a:t>Beyond a Band-Aid </a:t>
            </a:r>
            <a:r>
              <a:rPr lang="en-US" dirty="0"/>
              <a:t>– Just transition paper – with Labor Network for Sustainability</a:t>
            </a:r>
          </a:p>
          <a:p>
            <a:r>
              <a:rPr lang="en-US" dirty="0">
                <a:hlinkClick r:id="rId6"/>
              </a:rPr>
              <a:t>Energy justice </a:t>
            </a:r>
            <a:r>
              <a:rPr lang="en-US" dirty="0"/>
              <a:t>in Maryland – equity and affordability book and </a:t>
            </a:r>
            <a:r>
              <a:rPr lang="en-US" dirty="0">
                <a:hlinkClick r:id="rId7"/>
              </a:rPr>
              <a:t>infographic</a:t>
            </a:r>
            <a:endParaRPr lang="en-US" dirty="0"/>
          </a:p>
          <a:p>
            <a:r>
              <a:rPr lang="en-US" dirty="0">
                <a:hlinkClick r:id="rId8"/>
              </a:rPr>
              <a:t>IEER 2015</a:t>
            </a:r>
            <a:r>
              <a:rPr lang="en-US" dirty="0"/>
              <a:t> report on conversion of buildings from fossil fuels to efficient electric systems</a:t>
            </a:r>
          </a:p>
          <a:p>
            <a:r>
              <a:rPr lang="en-US" dirty="0"/>
              <a:t>IPCC 2018 </a:t>
            </a:r>
            <a:r>
              <a:rPr lang="en-US" dirty="0">
                <a:hlinkClick r:id="rId9"/>
              </a:rPr>
              <a:t>Summary for Policymakers </a:t>
            </a:r>
            <a:r>
              <a:rPr lang="en-US" dirty="0"/>
              <a:t>and URL from which </a:t>
            </a:r>
            <a:r>
              <a:rPr lang="en-US" dirty="0">
                <a:hlinkClick r:id="rId10"/>
              </a:rPr>
              <a:t>other chapters can be downloaded</a:t>
            </a:r>
            <a:endParaRPr lang="en-US" dirty="0"/>
          </a:p>
        </p:txBody>
      </p:sp>
    </p:spTree>
    <p:extLst>
      <p:ext uri="{BB962C8B-B14F-4D97-AF65-F5344CB8AC3E}">
        <p14:creationId xmlns:p14="http://schemas.microsoft.com/office/powerpoint/2010/main" val="1693161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7345BF-89D8-4C31-8C41-AF73CFF17AB6}"/>
              </a:ext>
            </a:extLst>
          </p:cNvPr>
          <p:cNvSpPr>
            <a:spLocks noGrp="1"/>
          </p:cNvSpPr>
          <p:nvPr>
            <p:ph type="title"/>
          </p:nvPr>
        </p:nvSpPr>
        <p:spPr/>
        <p:txBody>
          <a:bodyPr>
            <a:normAutofit fontScale="90000"/>
          </a:bodyPr>
          <a:lstStyle/>
          <a:p>
            <a:r>
              <a:rPr lang="en-US" dirty="0"/>
              <a:t>Montgomery County Climate Targets</a:t>
            </a:r>
          </a:p>
        </p:txBody>
      </p:sp>
      <p:sp>
        <p:nvSpPr>
          <p:cNvPr id="7" name="Content Placeholder 6">
            <a:extLst>
              <a:ext uri="{FF2B5EF4-FFF2-40B4-BE49-F238E27FC236}">
                <a16:creationId xmlns:a16="http://schemas.microsoft.com/office/drawing/2014/main" xmlns="" id="{89002EFE-A855-4BD7-97CE-4AB7E4405684}"/>
              </a:ext>
            </a:extLst>
          </p:cNvPr>
          <p:cNvSpPr>
            <a:spLocks noGrp="1"/>
          </p:cNvSpPr>
          <p:nvPr>
            <p:ph sz="quarter" idx="2"/>
          </p:nvPr>
        </p:nvSpPr>
        <p:spPr/>
        <p:txBody>
          <a:bodyPr>
            <a:normAutofit fontScale="62500" lnSpcReduction="20000"/>
          </a:bodyPr>
          <a:lstStyle/>
          <a:p>
            <a:r>
              <a:rPr lang="en-US" dirty="0"/>
              <a:t>County is much more ambitious – 80% by 2027; 100% by 2035.  Maryland: net zero by 2045 (IEER Plan).</a:t>
            </a:r>
          </a:p>
          <a:p>
            <a:r>
              <a:rPr lang="en-US" dirty="0"/>
              <a:t>County targets: very tough but could be exemplary for the world, especially local governments.</a:t>
            </a:r>
          </a:p>
          <a:p>
            <a:r>
              <a:rPr lang="en-US" dirty="0"/>
              <a:t>Buildings are most in the county’s control – almost 50%</a:t>
            </a:r>
          </a:p>
          <a:p>
            <a:r>
              <a:rPr lang="en-US" dirty="0"/>
              <a:t>Transportation: county and state action needed; state action is crucial.</a:t>
            </a:r>
          </a:p>
          <a:p>
            <a:r>
              <a:rPr lang="en-US" dirty="0"/>
              <a:t>Will need out-of-the-box ideas to be successful</a:t>
            </a:r>
          </a:p>
        </p:txBody>
      </p:sp>
      <p:sp>
        <p:nvSpPr>
          <p:cNvPr id="9" name="Content Placeholder 8">
            <a:extLst>
              <a:ext uri="{FF2B5EF4-FFF2-40B4-BE49-F238E27FC236}">
                <a16:creationId xmlns:a16="http://schemas.microsoft.com/office/drawing/2014/main" xmlns="" id="{1E5827F6-49FE-4608-8054-F34E9379C129}"/>
              </a:ext>
            </a:extLst>
          </p:cNvPr>
          <p:cNvSpPr>
            <a:spLocks noGrp="1"/>
          </p:cNvSpPr>
          <p:nvPr>
            <p:ph sz="quarter" idx="4"/>
          </p:nvPr>
        </p:nvSpPr>
        <p:spPr/>
        <p:txBody>
          <a:bodyPr>
            <a:normAutofit fontScale="62500" lnSpcReduction="20000"/>
          </a:bodyPr>
          <a:lstStyle/>
          <a:p>
            <a:pPr marL="0" indent="0">
              <a:buNone/>
            </a:pPr>
            <a:r>
              <a:rPr lang="en-US" dirty="0"/>
              <a:t> </a:t>
            </a:r>
          </a:p>
        </p:txBody>
      </p:sp>
      <p:sp>
        <p:nvSpPr>
          <p:cNvPr id="6" name="Text Placeholder 5">
            <a:extLst>
              <a:ext uri="{FF2B5EF4-FFF2-40B4-BE49-F238E27FC236}">
                <a16:creationId xmlns:a16="http://schemas.microsoft.com/office/drawing/2014/main" xmlns="" id="{7090EB2F-EE2A-4216-AC5E-43F5E73E7A08}"/>
              </a:ext>
            </a:extLst>
          </p:cNvPr>
          <p:cNvSpPr>
            <a:spLocks noGrp="1"/>
          </p:cNvSpPr>
          <p:nvPr>
            <p:ph type="body" sz="quarter" idx="1"/>
          </p:nvPr>
        </p:nvSpPr>
        <p:spPr/>
        <p:txBody>
          <a:bodyPr>
            <a:normAutofit fontScale="85000" lnSpcReduction="10000"/>
          </a:bodyPr>
          <a:lstStyle/>
          <a:p>
            <a:pPr algn="ctr"/>
            <a:r>
              <a:rPr lang="en-US" dirty="0"/>
              <a:t>County compared to IEER state plan</a:t>
            </a:r>
          </a:p>
        </p:txBody>
      </p:sp>
      <p:sp>
        <p:nvSpPr>
          <p:cNvPr id="8" name="Text Placeholder 7">
            <a:extLst>
              <a:ext uri="{FF2B5EF4-FFF2-40B4-BE49-F238E27FC236}">
                <a16:creationId xmlns:a16="http://schemas.microsoft.com/office/drawing/2014/main" xmlns="" id="{2BF3B163-A70A-47F0-B29E-6F859669F486}"/>
              </a:ext>
            </a:extLst>
          </p:cNvPr>
          <p:cNvSpPr>
            <a:spLocks noGrp="1"/>
          </p:cNvSpPr>
          <p:nvPr>
            <p:ph type="body" sz="quarter" idx="3"/>
          </p:nvPr>
        </p:nvSpPr>
        <p:spPr/>
        <p:txBody>
          <a:bodyPr>
            <a:normAutofit fontScale="85000" lnSpcReduction="10000"/>
          </a:bodyPr>
          <a:lstStyle/>
          <a:p>
            <a:pPr algn="ctr"/>
            <a:r>
              <a:rPr lang="en-US" dirty="0"/>
              <a:t>2018 County GHG emissions, total 10.54 million metric tons (NG = natural gas)</a:t>
            </a:r>
          </a:p>
        </p:txBody>
      </p:sp>
      <p:graphicFrame>
        <p:nvGraphicFramePr>
          <p:cNvPr id="10" name="Chart 9">
            <a:extLst>
              <a:ext uri="{FF2B5EF4-FFF2-40B4-BE49-F238E27FC236}">
                <a16:creationId xmlns:a16="http://schemas.microsoft.com/office/drawing/2014/main" xmlns="" id="{CE5254E7-D14B-4609-87A6-18E322966ED8}"/>
              </a:ext>
            </a:extLst>
          </p:cNvPr>
          <p:cNvGraphicFramePr>
            <a:graphicFrameLocks/>
          </p:cNvGraphicFramePr>
          <p:nvPr>
            <p:extLst>
              <p:ext uri="{D42A27DB-BD31-4B8C-83A1-F6EECF244321}">
                <p14:modId xmlns:p14="http://schemas.microsoft.com/office/powerpoint/2010/main" val="2823725078"/>
              </p:ext>
            </p:extLst>
          </p:nvPr>
        </p:nvGraphicFramePr>
        <p:xfrm>
          <a:off x="4495800" y="2438400"/>
          <a:ext cx="4572000" cy="3581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a:extLst>
              <a:ext uri="{FF2B5EF4-FFF2-40B4-BE49-F238E27FC236}">
                <a16:creationId xmlns:a16="http://schemas.microsoft.com/office/drawing/2014/main" xmlns="" id="{CE5254E7-D14B-4609-87A6-18E322966ED8}"/>
              </a:ext>
            </a:extLst>
          </p:cNvPr>
          <p:cNvGraphicFramePr>
            <a:graphicFrameLocks/>
          </p:cNvGraphicFramePr>
          <p:nvPr>
            <p:extLst>
              <p:ext uri="{D42A27DB-BD31-4B8C-83A1-F6EECF244321}">
                <p14:modId xmlns:p14="http://schemas.microsoft.com/office/powerpoint/2010/main" val="3093994189"/>
              </p:ext>
            </p:extLst>
          </p:nvPr>
        </p:nvGraphicFramePr>
        <p:xfrm>
          <a:off x="4495800" y="2559049"/>
          <a:ext cx="4453466" cy="40259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05212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ctr"/>
            <a:r>
              <a:rPr lang="en-US" dirty="0"/>
              <a:t>Today’s Energy System</a:t>
            </a:r>
          </a:p>
        </p:txBody>
      </p:sp>
      <p:sp>
        <p:nvSpPr>
          <p:cNvPr id="3" name="Content Placeholder 2"/>
          <p:cNvSpPr>
            <a:spLocks noGrp="1"/>
          </p:cNvSpPr>
          <p:nvPr>
            <p:ph sz="quarter" idx="1"/>
          </p:nvPr>
        </p:nvSpPr>
        <p:spPr>
          <a:xfrm>
            <a:off x="911225" y="6466367"/>
            <a:ext cx="1981962" cy="2987040"/>
          </a:xfrm>
        </p:spPr>
        <p:txBody>
          <a:bodyPr>
            <a:normAutofit/>
          </a:bodyPr>
          <a:lstStyle/>
          <a:p>
            <a:pPr marL="0" indent="0">
              <a:buNone/>
            </a:pPr>
            <a:r>
              <a:rPr lang="en-US" dirty="0"/>
              <a:t> </a:t>
            </a:r>
          </a:p>
        </p:txBody>
      </p:sp>
      <p:pic>
        <p:nvPicPr>
          <p:cNvPr id="3074" name="Picture 2" descr="https://upload.wikimedia.org/wikipedia/commons/f/fd/Oil_tanker_Omala_in_Rotterdam.jpg"/>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tretch>
            <a:fillRect/>
          </a:stretch>
        </p:blipFill>
        <p:spPr bwMode="auto">
          <a:xfrm>
            <a:off x="4845050" y="3255963"/>
            <a:ext cx="3886200" cy="291465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s://upload.wikimedia.org/wikipedia/commons/thumb/d/d2/Rocker_light_switch_1.jpg/800px-Rocker_light_switch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971800"/>
            <a:ext cx="3886200" cy="3733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9601" y="1600200"/>
            <a:ext cx="8153400" cy="1323439"/>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tx2"/>
                </a:solidFill>
              </a:rPr>
              <a:t>Generally Reliable - but Lack of Choices</a:t>
            </a:r>
          </a:p>
          <a:p>
            <a:pPr marL="285750" indent="-285750">
              <a:buFont typeface="Arial" panose="020B0604020202020204" pitchFamily="34" charset="0"/>
              <a:buChar char="•"/>
            </a:pPr>
            <a:r>
              <a:rPr lang="en-US" sz="2000" dirty="0">
                <a:solidFill>
                  <a:schemeClr val="tx2"/>
                </a:solidFill>
              </a:rPr>
              <a:t>Unaffordable for many</a:t>
            </a:r>
          </a:p>
          <a:p>
            <a:pPr marL="285750" indent="-285750">
              <a:buFont typeface="Arial" panose="020B0604020202020204" pitchFamily="34" charset="0"/>
              <a:buChar char="•"/>
            </a:pPr>
            <a:r>
              <a:rPr lang="en-US" sz="2000" dirty="0">
                <a:solidFill>
                  <a:schemeClr val="tx2"/>
                </a:solidFill>
              </a:rPr>
              <a:t>Inflexible, Inefficient. Polluting. Not very resilient</a:t>
            </a:r>
          </a:p>
          <a:p>
            <a:pPr marL="285750" indent="-285750">
              <a:buFont typeface="Arial" panose="020B0604020202020204" pitchFamily="34" charset="0"/>
              <a:buChar char="•"/>
            </a:pPr>
            <a:r>
              <a:rPr lang="en-US" sz="2000" dirty="0">
                <a:solidFill>
                  <a:schemeClr val="tx2"/>
                </a:solidFill>
              </a:rPr>
              <a:t>Difficult for democratic control; frequent conflicts over petroleum</a:t>
            </a:r>
          </a:p>
        </p:txBody>
      </p:sp>
    </p:spTree>
    <p:extLst>
      <p:ext uri="{BB962C8B-B14F-4D97-AF65-F5344CB8AC3E}">
        <p14:creationId xmlns:p14="http://schemas.microsoft.com/office/powerpoint/2010/main" val="361558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pPr algn="ctr"/>
            <a:r>
              <a:rPr lang="en-US" sz="2800" dirty="0"/>
              <a:t>Thermal electricity generation: Only ~30% of primary energy reaches the home or business</a:t>
            </a:r>
          </a:p>
        </p:txBody>
      </p:sp>
      <p:pic>
        <p:nvPicPr>
          <p:cNvPr id="10" name="Content Placeholder 9"/>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381000" y="2771774"/>
            <a:ext cx="4343400" cy="3659505"/>
          </a:xfrm>
        </p:spPr>
      </p:pic>
      <p:sp>
        <p:nvSpPr>
          <p:cNvPr id="6" name="Text Placeholder 5"/>
          <p:cNvSpPr>
            <a:spLocks noGrp="1"/>
          </p:cNvSpPr>
          <p:nvPr>
            <p:ph type="body" sz="quarter" idx="1"/>
          </p:nvPr>
        </p:nvSpPr>
        <p:spPr/>
        <p:txBody>
          <a:bodyPr>
            <a:normAutofit lnSpcReduction="10000"/>
          </a:bodyPr>
          <a:lstStyle/>
          <a:p>
            <a:pPr algn="ctr"/>
            <a:r>
              <a:rPr lang="en-US" dirty="0"/>
              <a:t>Cattenhom nuclear power plant, France</a:t>
            </a:r>
          </a:p>
        </p:txBody>
      </p:sp>
      <p:sp>
        <p:nvSpPr>
          <p:cNvPr id="8" name="Text Placeholder 7"/>
          <p:cNvSpPr>
            <a:spLocks noGrp="1"/>
          </p:cNvSpPr>
          <p:nvPr>
            <p:ph type="body" sz="quarter" idx="3"/>
          </p:nvPr>
        </p:nvSpPr>
        <p:spPr/>
        <p:txBody>
          <a:bodyPr>
            <a:normAutofit lnSpcReduction="10000"/>
          </a:bodyPr>
          <a:lstStyle/>
          <a:p>
            <a:pPr algn="ctr"/>
            <a:r>
              <a:rPr lang="en-US" dirty="0"/>
              <a:t>John Amos coal-fired plant, West Virginia</a:t>
            </a:r>
          </a:p>
        </p:txBody>
      </p:sp>
      <p:pic>
        <p:nvPicPr>
          <p:cNvPr id="1026" name="Picture 2" descr="https://upload.wikimedia.org/wikipedia/commons/thumb/b/b7/CLOUD_OF_STEAM_RISES_FROM_ONE_OF_THE_MASSIVE_COOLING_TOWERS_OF_THE_JOHN_AMOS_POWER_PLANT_NEAR_NITRO_ON_THE_KANAWHA..._-_NARA_-_551184.jpg/800px-CLOUD_OF_STEAM_RISES_FROM_ONE_OF_THE_MASSIVE_COOLING_TOWERS_OF_THE_JOHN_AMOS_POWER_PLANT_NEAR_NITRO_ON_THE_KANAWHA..._-_NARA_-_551184.jpg"/>
          <p:cNvPicPr>
            <a:picLocks noGrp="1" noChangeAspect="1" noChangeArrowheads="1"/>
          </p:cNvPicPr>
          <p:nvPr>
            <p:ph sz="quarter" idx="4"/>
          </p:nvPr>
        </p:nvPicPr>
        <p:blipFill>
          <a:blip r:embed="rId4" cstate="print">
            <a:extLst>
              <a:ext uri="{28A0092B-C50C-407E-A947-70E740481C1C}">
                <a14:useLocalDpi xmlns:a14="http://schemas.microsoft.com/office/drawing/2010/main" val="0"/>
              </a:ext>
            </a:extLst>
          </a:blip>
          <a:srcRect/>
          <a:stretch>
            <a:fillRect/>
          </a:stretch>
        </p:blipFill>
        <p:spPr bwMode="auto">
          <a:xfrm>
            <a:off x="5242872" y="2392680"/>
            <a:ext cx="3001655"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566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53400" cy="869950"/>
          </a:xfrm>
        </p:spPr>
        <p:txBody>
          <a:bodyPr>
            <a:noAutofit/>
          </a:bodyPr>
          <a:lstStyle/>
          <a:p>
            <a:pPr algn="ctr"/>
            <a:r>
              <a:rPr lang="en-US" dirty="0"/>
              <a:t>Inefficiency: lighting</a:t>
            </a:r>
          </a:p>
        </p:txBody>
      </p:sp>
      <p:sp>
        <p:nvSpPr>
          <p:cNvPr id="5" name="Text Placeholder 4"/>
          <p:cNvSpPr>
            <a:spLocks noGrp="1"/>
          </p:cNvSpPr>
          <p:nvPr>
            <p:ph type="body" sz="quarter" idx="1"/>
          </p:nvPr>
        </p:nvSpPr>
        <p:spPr/>
        <p:txBody>
          <a:bodyPr>
            <a:normAutofit/>
          </a:bodyPr>
          <a:lstStyle/>
          <a:p>
            <a:pPr algn="ctr"/>
            <a:r>
              <a:rPr lang="en-US" dirty="0"/>
              <a:t>Incandescent bulb</a:t>
            </a:r>
          </a:p>
        </p:txBody>
      </p:sp>
      <p:sp>
        <p:nvSpPr>
          <p:cNvPr id="6" name="Text Placeholder 5"/>
          <p:cNvSpPr>
            <a:spLocks noGrp="1"/>
          </p:cNvSpPr>
          <p:nvPr>
            <p:ph type="body" sz="quarter" idx="3"/>
          </p:nvPr>
        </p:nvSpPr>
        <p:spPr/>
        <p:txBody>
          <a:bodyPr>
            <a:normAutofit/>
          </a:bodyPr>
          <a:lstStyle/>
          <a:p>
            <a:pPr algn="ctr"/>
            <a:r>
              <a:rPr lang="en-US" dirty="0"/>
              <a:t>LED bulb</a:t>
            </a:r>
          </a:p>
        </p:txBody>
      </p:sp>
      <p:pic>
        <p:nvPicPr>
          <p:cNvPr id="2050" name="Picture 2" descr="https://upload.wikimedia.org/wikipedia/commons/3/3a/Gluehlampe_01_KMJ.jpg"/>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2667000"/>
            <a:ext cx="1526219" cy="25357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upload.wikimedia.org/wikipedia/commons/d/d2/LED_BULB.jpg"/>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5029200" y="2514600"/>
            <a:ext cx="3012439" cy="2698643"/>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609600" y="5334000"/>
            <a:ext cx="8153400" cy="1143000"/>
          </a:xfrm>
          <a:prstGeom prst="rect">
            <a:avLst/>
          </a:prstGeom>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sz="2400" dirty="0"/>
              <a:t>Incandescent bulb: ~3% of electricity converted to visible light.  LED: ~20%. </a:t>
            </a:r>
          </a:p>
        </p:txBody>
      </p:sp>
    </p:spTree>
    <p:extLst>
      <p:ext uri="{BB962C8B-B14F-4D97-AF65-F5344CB8AC3E}">
        <p14:creationId xmlns:p14="http://schemas.microsoft.com/office/powerpoint/2010/main" val="828511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2"/>
          </p:nvPr>
        </p:nvSpPr>
        <p:spPr/>
        <p:txBody>
          <a:bodyPr/>
          <a:lstStyle/>
          <a:p>
            <a:r>
              <a:rPr lang="en-US" b="1" dirty="0"/>
              <a:t>Typical gasoline vehicle: 18% to 25% of energy powers the wheels </a:t>
            </a:r>
          </a:p>
          <a:p>
            <a:r>
              <a:rPr lang="en-US" dirty="0"/>
              <a:t>(not including oil production, pipeline, and refining losses)</a:t>
            </a:r>
          </a:p>
        </p:txBody>
      </p:sp>
      <p:pic>
        <p:nvPicPr>
          <p:cNvPr id="6" name="Content Placeholder 9" descr="car energy input output energy_reqs_combined_030414.jpg"/>
          <p:cNvPicPr>
            <a:picLocks noGrp="1" noChangeAspect="1"/>
          </p:cNvPicPr>
          <p:nvPr>
            <p:ph sz="quarter" idx="1"/>
          </p:nvPr>
        </p:nvPicPr>
        <p:blipFill>
          <a:blip r:embed="rId3" cstate="print"/>
          <a:stretch>
            <a:fillRect/>
          </a:stretch>
        </p:blipFill>
        <p:spPr>
          <a:xfrm>
            <a:off x="2440057" y="1752600"/>
            <a:ext cx="6245086" cy="4419600"/>
          </a:xfrm>
        </p:spPr>
      </p:pic>
      <p:sp>
        <p:nvSpPr>
          <p:cNvPr id="7" name="Title 1"/>
          <p:cNvSpPr>
            <a:spLocks noGrp="1"/>
          </p:cNvSpPr>
          <p:nvPr>
            <p:ph type="title"/>
          </p:nvPr>
        </p:nvSpPr>
        <p:spPr/>
        <p:txBody>
          <a:bodyPr>
            <a:noAutofit/>
          </a:bodyPr>
          <a:lstStyle/>
          <a:p>
            <a:pPr algn="ctr"/>
            <a:r>
              <a:rPr lang="en-US" sz="2800" dirty="0"/>
              <a:t>Inefficiency, example: Automobiles with internal combustion engines; only 1% of energy moves people</a:t>
            </a:r>
          </a:p>
        </p:txBody>
      </p:sp>
    </p:spTree>
    <p:extLst>
      <p:ext uri="{BB962C8B-B14F-4D97-AF65-F5344CB8AC3E}">
        <p14:creationId xmlns:p14="http://schemas.microsoft.com/office/powerpoint/2010/main" val="1664955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a:t>Inefficiency: Leaky homes, inefficient heating systems</a:t>
            </a:r>
          </a:p>
        </p:txBody>
      </p:sp>
      <p:pic>
        <p:nvPicPr>
          <p:cNvPr id="7" name="Content Placeholder 6" descr="Air-leak-diagram.jpg"/>
          <p:cNvPicPr>
            <a:picLocks noGrp="1" noChangeAspect="1"/>
          </p:cNvPicPr>
          <p:nvPr>
            <p:ph sz="quarter" idx="1"/>
          </p:nvPr>
        </p:nvPicPr>
        <p:blipFill>
          <a:blip r:embed="rId3" cstate="print"/>
          <a:stretch>
            <a:fillRect/>
          </a:stretch>
        </p:blipFill>
        <p:spPr>
          <a:xfrm>
            <a:off x="2241550" y="2057400"/>
            <a:ext cx="4895850" cy="3581400"/>
          </a:xfrm>
        </p:spPr>
      </p:pic>
      <p:sp>
        <p:nvSpPr>
          <p:cNvPr id="3" name="Content Placeholder 2"/>
          <p:cNvSpPr>
            <a:spLocks noGrp="1"/>
          </p:cNvSpPr>
          <p:nvPr>
            <p:ph sz="quarter" idx="4294967295"/>
          </p:nvPr>
        </p:nvSpPr>
        <p:spPr>
          <a:xfrm>
            <a:off x="6929438" y="6335713"/>
            <a:ext cx="2214562" cy="2776537"/>
          </a:xfrm>
        </p:spPr>
        <p:txBody>
          <a:bodyPr/>
          <a:lstStyle/>
          <a:p>
            <a:pPr marL="0" indent="0">
              <a:buNone/>
            </a:pPr>
            <a:r>
              <a:rPr lang="en-US" dirty="0"/>
              <a:t> </a:t>
            </a:r>
          </a:p>
        </p:txBody>
      </p:sp>
      <p:pic>
        <p:nvPicPr>
          <p:cNvPr id="4098" name="Picture 2" descr="https://upload.wikimedia.org/wikipedia/commons/thumb/b/b2/MainLineValve7.jpg/800px-MainLineValve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8831" y="1981200"/>
            <a:ext cx="434340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9935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ctr"/>
            <a:r>
              <a:rPr lang="en-US" dirty="0"/>
              <a:t>Present and Future Grid</a:t>
            </a:r>
          </a:p>
        </p:txBody>
      </p:sp>
      <p:sp>
        <p:nvSpPr>
          <p:cNvPr id="7" name="Content Placeholder 6"/>
          <p:cNvSpPr>
            <a:spLocks noGrp="1"/>
          </p:cNvSpPr>
          <p:nvPr>
            <p:ph sz="quarter" idx="1"/>
          </p:nvPr>
        </p:nvSpPr>
        <p:spPr>
          <a:xfrm>
            <a:off x="609600" y="1905000"/>
            <a:ext cx="3886200" cy="4572000"/>
          </a:xfrm>
        </p:spPr>
        <p:txBody>
          <a:bodyPr>
            <a:normAutofit fontScale="70000" lnSpcReduction="20000"/>
          </a:bodyPr>
          <a:lstStyle/>
          <a:p>
            <a:pPr marL="0" indent="0">
              <a:buNone/>
            </a:pPr>
            <a:r>
              <a:rPr lang="en-US" b="1" dirty="0">
                <a:solidFill>
                  <a:schemeClr val="tx2"/>
                </a:solidFill>
              </a:rPr>
              <a:t>Present: One-way communication</a:t>
            </a:r>
          </a:p>
          <a:p>
            <a:r>
              <a:rPr lang="en-US" dirty="0">
                <a:solidFill>
                  <a:schemeClr val="tx2"/>
                </a:solidFill>
              </a:rPr>
              <a:t>Flip switch - turn power on and off.  </a:t>
            </a:r>
          </a:p>
          <a:p>
            <a:pPr marL="0" indent="0">
              <a:spcBef>
                <a:spcPts val="1200"/>
              </a:spcBef>
              <a:buNone/>
            </a:pPr>
            <a:r>
              <a:rPr lang="en-US" b="1" dirty="0">
                <a:solidFill>
                  <a:schemeClr val="tx2"/>
                </a:solidFill>
              </a:rPr>
              <a:t>Future smart grid: Two-way communication. </a:t>
            </a:r>
          </a:p>
          <a:p>
            <a:r>
              <a:rPr lang="en-US" dirty="0">
                <a:solidFill>
                  <a:schemeClr val="tx2"/>
                </a:solidFill>
              </a:rPr>
              <a:t>Consumer has real time information about system.</a:t>
            </a:r>
          </a:p>
          <a:p>
            <a:r>
              <a:rPr lang="en-US" dirty="0">
                <a:solidFill>
                  <a:schemeClr val="tx2"/>
                </a:solidFill>
              </a:rPr>
              <a:t>Appliances are smart and responsive</a:t>
            </a:r>
          </a:p>
          <a:p>
            <a:pPr marL="0" indent="0">
              <a:spcBef>
                <a:spcPts val="1200"/>
              </a:spcBef>
              <a:buNone/>
            </a:pPr>
            <a:r>
              <a:rPr lang="en-US" b="1" dirty="0">
                <a:solidFill>
                  <a:schemeClr val="tx2"/>
                </a:solidFill>
              </a:rPr>
              <a:t>Consumers can be producers.</a:t>
            </a:r>
          </a:p>
          <a:p>
            <a:pPr marL="0" indent="0">
              <a:spcBef>
                <a:spcPts val="1200"/>
              </a:spcBef>
              <a:buNone/>
            </a:pPr>
            <a:r>
              <a:rPr lang="en-US" b="1" dirty="0">
                <a:solidFill>
                  <a:schemeClr val="tx2"/>
                </a:solidFill>
              </a:rPr>
              <a:t>Grid operated for reliability and resilience </a:t>
            </a:r>
          </a:p>
          <a:p>
            <a:r>
              <a:rPr lang="en-US" dirty="0">
                <a:solidFill>
                  <a:schemeClr val="tx2"/>
                </a:solidFill>
              </a:rPr>
              <a:t>Adapt to variable energy supply</a:t>
            </a:r>
          </a:p>
        </p:txBody>
      </p:sp>
      <p:pic>
        <p:nvPicPr>
          <p:cNvPr id="2050" name="Picture 2" descr="https://upload.wikimedia.org/wikipedia/commons/a/af/Sandisk_Ultra_USB_Flash_Drive.png"/>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bwMode="auto">
          <a:xfrm>
            <a:off x="4845050" y="1989230"/>
            <a:ext cx="3886200" cy="259025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876800" y="4667071"/>
            <a:ext cx="3886200" cy="1477328"/>
          </a:xfrm>
          <a:prstGeom prst="rect">
            <a:avLst/>
          </a:prstGeom>
          <a:noFill/>
        </p:spPr>
        <p:txBody>
          <a:bodyPr wrap="square" rtlCol="0">
            <a:spAutoFit/>
          </a:bodyPr>
          <a:lstStyle/>
          <a:p>
            <a:r>
              <a:rPr lang="en-US" dirty="0"/>
              <a:t>All of the information in all consumer on-off switches in the United States can be put on one ~$15 USB flash drive</a:t>
            </a:r>
          </a:p>
          <a:p>
            <a:endParaRPr lang="en-US" dirty="0"/>
          </a:p>
        </p:txBody>
      </p:sp>
    </p:spTree>
    <p:extLst>
      <p:ext uri="{BB962C8B-B14F-4D97-AF65-F5344CB8AC3E}">
        <p14:creationId xmlns:p14="http://schemas.microsoft.com/office/powerpoint/2010/main" val="4005291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Grid-of-the-Future </a:t>
            </a:r>
            <a:br>
              <a:rPr lang="en-US" dirty="0"/>
            </a:br>
            <a:r>
              <a:rPr lang="en-US" sz="3600" b="1" dirty="0">
                <a:solidFill>
                  <a:schemeClr val="accent2"/>
                </a:solidFill>
              </a:rPr>
              <a:t>Renewable, Resilient, Democratized</a:t>
            </a:r>
          </a:p>
        </p:txBody>
      </p:sp>
      <p:sp>
        <p:nvSpPr>
          <p:cNvPr id="3" name="Content Placeholder 2"/>
          <p:cNvSpPr>
            <a:spLocks noGrp="1"/>
          </p:cNvSpPr>
          <p:nvPr>
            <p:ph sz="half" idx="1"/>
          </p:nvPr>
        </p:nvSpPr>
        <p:spPr>
          <a:xfrm>
            <a:off x="609600" y="1828800"/>
            <a:ext cx="3886200" cy="4572000"/>
          </a:xfrm>
        </p:spPr>
        <p:txBody>
          <a:bodyPr>
            <a:normAutofit fontScale="77500" lnSpcReduction="20000"/>
          </a:bodyPr>
          <a:lstStyle/>
          <a:p>
            <a:r>
              <a:rPr lang="en-US" dirty="0">
                <a:solidFill>
                  <a:schemeClr val="tx2"/>
                </a:solidFill>
              </a:rPr>
              <a:t>Solar and wind mainstays of energy system</a:t>
            </a:r>
          </a:p>
          <a:p>
            <a:r>
              <a:rPr lang="en-US" dirty="0">
                <a:solidFill>
                  <a:schemeClr val="tx2"/>
                </a:solidFill>
              </a:rPr>
              <a:t>Increase efficiency</a:t>
            </a:r>
          </a:p>
          <a:p>
            <a:r>
              <a:rPr lang="en-US" dirty="0">
                <a:solidFill>
                  <a:schemeClr val="tx2"/>
                </a:solidFill>
              </a:rPr>
              <a:t>Storage, combined heat and power, microgrids</a:t>
            </a:r>
          </a:p>
          <a:p>
            <a:r>
              <a:rPr lang="en-US" dirty="0">
                <a:solidFill>
                  <a:schemeClr val="tx2"/>
                </a:solidFill>
              </a:rPr>
              <a:t>Demand response</a:t>
            </a:r>
          </a:p>
          <a:p>
            <a:r>
              <a:rPr lang="en-US" dirty="0">
                <a:solidFill>
                  <a:schemeClr val="tx2"/>
                </a:solidFill>
              </a:rPr>
              <a:t>Control consumption to minimize bills</a:t>
            </a:r>
          </a:p>
          <a:p>
            <a:r>
              <a:rPr lang="en-US" dirty="0">
                <a:solidFill>
                  <a:schemeClr val="tx2"/>
                </a:solidFill>
              </a:rPr>
              <a:t>Electrified transportation and HVAC</a:t>
            </a:r>
          </a:p>
          <a:p>
            <a:r>
              <a:rPr lang="en-US" dirty="0">
                <a:solidFill>
                  <a:schemeClr val="tx2"/>
                </a:solidFill>
              </a:rPr>
              <a:t>Provide services to the grid, including via V2G and local storage ownership</a:t>
            </a:r>
          </a:p>
        </p:txBody>
      </p:sp>
      <p:sp>
        <p:nvSpPr>
          <p:cNvPr id="4" name="Slide Number Placeholder 3"/>
          <p:cNvSpPr>
            <a:spLocks noGrp="1"/>
          </p:cNvSpPr>
          <p:nvPr>
            <p:ph type="sldNum" sz="quarter" idx="4294967295"/>
          </p:nvPr>
        </p:nvSpPr>
        <p:spPr>
          <a:xfrm>
            <a:off x="6457950" y="6356351"/>
            <a:ext cx="2057400" cy="365125"/>
          </a:xfrm>
          <a:prstGeom prst="rect">
            <a:avLst/>
          </a:prstGeom>
        </p:spPr>
        <p:txBody>
          <a:bodyPr/>
          <a:lstStyle/>
          <a:p>
            <a:fld id="{93DA75DC-61C1-DA49-8D98-7649EF1952AB}" type="slidenum">
              <a:rPr lang="en-US" smtClean="0"/>
              <a:t>9</a:t>
            </a:fld>
            <a:endParaRPr lang="en-US" dirty="0"/>
          </a:p>
        </p:txBody>
      </p:sp>
      <p:pic>
        <p:nvPicPr>
          <p:cNvPr id="6" name="Content Placeholder 8" descr="EPRI Smart Grid Network_2010 sent by Rick Moore.jpg"/>
          <p:cNvPicPr>
            <a:picLocks noGrp="1" noChangeAspect="1"/>
          </p:cNvPicPr>
          <p:nvPr>
            <p:ph sz="half" idx="2"/>
          </p:nvPr>
        </p:nvPicPr>
        <p:blipFill>
          <a:blip r:embed="rId3" cstate="print"/>
          <a:stretch>
            <a:fillRect/>
          </a:stretch>
        </p:blipFill>
        <p:spPr>
          <a:xfrm>
            <a:off x="4419600" y="1828800"/>
            <a:ext cx="4648200" cy="4380594"/>
          </a:xfrm>
          <a:prstGeom prst="rect">
            <a:avLst/>
          </a:prstGeom>
        </p:spPr>
      </p:pic>
    </p:spTree>
    <p:extLst>
      <p:ext uri="{BB962C8B-B14F-4D97-AF65-F5344CB8AC3E}">
        <p14:creationId xmlns:p14="http://schemas.microsoft.com/office/powerpoint/2010/main" val="116657084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11">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0070C0"/>
      </a:hlink>
      <a:folHlink>
        <a:srgbClr val="0070C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13943</TotalTime>
  <Words>1760</Words>
  <Application>Microsoft Office PowerPoint</Application>
  <PresentationFormat>On-screen Show (4:3)</PresentationFormat>
  <Paragraphs>126</Paragraphs>
  <Slides>18</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Tw Cen MT</vt:lpstr>
      <vt:lpstr>Wingdings</vt:lpstr>
      <vt:lpstr>Wingdings 2</vt:lpstr>
      <vt:lpstr>Median</vt:lpstr>
      <vt:lpstr>Achieving Montgomery County’s Climate Goals: Sketch of a Vision</vt:lpstr>
      <vt:lpstr>Montgomery County Climate Targets</vt:lpstr>
      <vt:lpstr>Today’s Energy System</vt:lpstr>
      <vt:lpstr>Thermal electricity generation: Only ~30% of primary energy reaches the home or business</vt:lpstr>
      <vt:lpstr>Inefficiency: lighting</vt:lpstr>
      <vt:lpstr>Inefficiency, example: Automobiles with internal combustion engines; only 1% of energy moves people</vt:lpstr>
      <vt:lpstr>Inefficiency: Leaky homes, inefficient heating systems</vt:lpstr>
      <vt:lpstr>Present and Future Grid</vt:lpstr>
      <vt:lpstr>Grid-of-the-Future  Renewable, Resilient, Democratized</vt:lpstr>
      <vt:lpstr>Total primary energy requirements. Requirements include electrification of transportation and buildings.  Much lower energy use while economy grows.  See Notes 1 and 2</vt:lpstr>
      <vt:lpstr>Cost Summary, 2016 IEER report: The Year 2050 BAU = Business-as-usual; CPS = Climate Protection Scenario: From Prosperous Renewable Maryland.  “High” assumes higher costs and “low” assumes lower costs than the “reference” CPS scenario</vt:lpstr>
      <vt:lpstr>Electricity (~30% of emissions, including building electricity)</vt:lpstr>
      <vt:lpstr>Buildings (~50% of emissions)</vt:lpstr>
      <vt:lpstr>Transportation (~42% of emissions)</vt:lpstr>
      <vt:lpstr>Annapolis to-do list (in addition to transportation items)</vt:lpstr>
      <vt:lpstr>“Out-of-the-box” ideas</vt:lpstr>
      <vt:lpstr>Where will the money come from? Wealth tax: 1 percent of the 0.1 percent</vt:lpstr>
      <vt:lpstr>Resources</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Christina Mills</dc:creator>
  <cp:lastModifiedBy>Annie Makhijani</cp:lastModifiedBy>
  <cp:revision>419</cp:revision>
  <cp:lastPrinted>2013-12-18T22:43:12Z</cp:lastPrinted>
  <dcterms:created xsi:type="dcterms:W3CDTF">2013-12-13T15:23:02Z</dcterms:created>
  <dcterms:modified xsi:type="dcterms:W3CDTF">2020-10-20T18:08:28Z</dcterms:modified>
</cp:coreProperties>
</file>